
<file path=[Content_Types].xml><?xml version="1.0" encoding="utf-8"?>
<Types xmlns="http://schemas.openxmlformats.org/package/2006/content-types">
  <Default Extension="png" ContentType="image/png"/>
  <Default Extension="jpeg" ContentType="image/jpe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1"/>
  </p:handoutMasterIdLst>
  <p:sldIdLst>
    <p:sldId id="293" r:id="rId3"/>
    <p:sldId id="310" r:id="rId5"/>
    <p:sldId id="507" r:id="rId6"/>
    <p:sldId id="332" r:id="rId7"/>
    <p:sldId id="333" r:id="rId8"/>
    <p:sldId id="301" r:id="rId9"/>
    <p:sldId id="334" r:id="rId10"/>
    <p:sldId id="379" r:id="rId11"/>
    <p:sldId id="430" r:id="rId12"/>
    <p:sldId id="380" r:id="rId13"/>
    <p:sldId id="381" r:id="rId14"/>
    <p:sldId id="382" r:id="rId15"/>
    <p:sldId id="383" r:id="rId16"/>
    <p:sldId id="384" r:id="rId17"/>
    <p:sldId id="385" r:id="rId18"/>
    <p:sldId id="386" r:id="rId19"/>
    <p:sldId id="471" r:id="rId20"/>
    <p:sldId id="387" r:id="rId21"/>
    <p:sldId id="388" r:id="rId22"/>
    <p:sldId id="408" r:id="rId23"/>
    <p:sldId id="391" r:id="rId24"/>
    <p:sldId id="393" r:id="rId25"/>
    <p:sldId id="395" r:id="rId26"/>
    <p:sldId id="400" r:id="rId27"/>
    <p:sldId id="401" r:id="rId28"/>
    <p:sldId id="402" r:id="rId29"/>
    <p:sldId id="403" r:id="rId30"/>
    <p:sldId id="404" r:id="rId31"/>
    <p:sldId id="431" r:id="rId32"/>
    <p:sldId id="396" r:id="rId33"/>
    <p:sldId id="572" r:id="rId34"/>
    <p:sldId id="434" r:id="rId35"/>
    <p:sldId id="398" r:id="rId36"/>
    <p:sldId id="555" r:id="rId37"/>
    <p:sldId id="397" r:id="rId38"/>
    <p:sldId id="472" r:id="rId39"/>
    <p:sldId id="437" r:id="rId40"/>
    <p:sldId id="399" r:id="rId41"/>
    <p:sldId id="406" r:id="rId42"/>
    <p:sldId id="407" r:id="rId43"/>
    <p:sldId id="468" r:id="rId44"/>
    <p:sldId id="470" r:id="rId45"/>
    <p:sldId id="432" r:id="rId46"/>
    <p:sldId id="428" r:id="rId47"/>
    <p:sldId id="469" r:id="rId48"/>
    <p:sldId id="436" r:id="rId49"/>
    <p:sldId id="350" r:id="rId50"/>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0000"/>
    <a:srgbClr val="BFBFBF"/>
    <a:srgbClr val="20B28D"/>
    <a:srgbClr val="F53334"/>
    <a:srgbClr val="5E8DEE"/>
    <a:srgbClr val="717171"/>
    <a:srgbClr val="0579CD"/>
    <a:srgbClr val="0070C0"/>
    <a:srgbClr val="068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9" autoAdjust="0"/>
    <p:restoredTop sz="92966" autoAdjust="0"/>
  </p:normalViewPr>
  <p:slideViewPr>
    <p:cSldViewPr snapToGrid="0">
      <p:cViewPr varScale="1">
        <p:scale>
          <a:sx n="86" d="100"/>
          <a:sy n="86" d="100"/>
        </p:scale>
        <p:origin x="552" y="4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6.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61FD2B-F44A-42A9-A3CF-CCC27EC2CB7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bg>
      <p:bgPr>
        <a:solidFill>
          <a:schemeClr val="bg2"/>
        </a:solidFill>
        <a:effectLst/>
      </p:bgPr>
    </p:bg>
    <p:spTree>
      <p:nvGrpSpPr>
        <p:cNvPr id="1" name=""/>
        <p:cNvGrpSpPr/>
        <p:nvPr/>
      </p:nvGrpSpPr>
      <p:grpSpPr>
        <a:xfrm>
          <a:off x="0" y="0"/>
          <a:ext cx="0" cy="0"/>
          <a:chOff x="0" y="0"/>
          <a:chExt cx="0" cy="0"/>
        </a:xfrm>
      </p:grpSpPr>
      <p:sp>
        <p:nvSpPr>
          <p:cNvPr id="9801" name="副标题 2"/>
          <p:cNvSpPr>
            <a:spLocks noGrp="1"/>
          </p:cNvSpPr>
          <p:nvPr userDrawn="1">
            <p:ph type="subTitle" idx="1"/>
          </p:nvPr>
        </p:nvSpPr>
        <p:spPr>
          <a:xfrm>
            <a:off x="6035810" y="2364425"/>
            <a:ext cx="5016774" cy="558799"/>
          </a:xfrm>
        </p:spPr>
        <p:txBody>
          <a:bodyPr anchor="t">
            <a:norm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2" name="文本占位符 13"/>
          <p:cNvSpPr>
            <a:spLocks noGrp="1"/>
          </p:cNvSpPr>
          <p:nvPr userDrawn="1">
            <p:ph type="body" sz="quarter" idx="10" hasCustomPrompt="1"/>
          </p:nvPr>
        </p:nvSpPr>
        <p:spPr>
          <a:xfrm>
            <a:off x="6035810" y="4276190"/>
            <a:ext cx="5016774"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6035810" y="4572461"/>
            <a:ext cx="5016774" cy="296271"/>
          </a:xfrm>
        </p:spPr>
        <p:txBody>
          <a:bodyPr vert="horz" anchor="ctr">
            <a:noAutofit/>
          </a:bodyPr>
          <a:lstStyle>
            <a:lvl1pPr marL="0" indent="0" algn="r">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9802" name="标题 1"/>
          <p:cNvSpPr>
            <a:spLocks noGrp="1"/>
          </p:cNvSpPr>
          <p:nvPr userDrawn="1">
            <p:ph type="ctrTitle"/>
          </p:nvPr>
        </p:nvSpPr>
        <p:spPr>
          <a:xfrm>
            <a:off x="6035810" y="1665834"/>
            <a:ext cx="5016774" cy="698591"/>
          </a:xfrm>
        </p:spPr>
        <p:txBody>
          <a:bodyPr anchor="b">
            <a:normAutofit/>
          </a:bodyPr>
          <a:lstStyle>
            <a:lvl1pPr algn="r">
              <a:defRPr sz="4000">
                <a:solidFill>
                  <a:schemeClr val="accent1"/>
                </a:solidFill>
              </a:defRPr>
            </a:lvl1pPr>
          </a:lstStyle>
          <a:p>
            <a:r>
              <a:rPr lang="en-US"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skywalking在小米应用</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7" name="标题 1"/>
          <p:cNvSpPr txBox="1"/>
          <p:nvPr userDrawn="1"/>
        </p:nvSpPr>
        <p:spPr>
          <a:xfrm>
            <a:off x="3775408" y="1554495"/>
            <a:ext cx="2545181" cy="478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作品，为了您和七彩以及原创作者的利益，请勿复制、传播、销售，否则将承担法律责任！七彩将对作品进行维权，按照传播下载次数进行十倍的索取赔偿！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在七彩出售的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的保护，作品的所有权、版权和著作权归七彩所有，您下载的是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不得将七彩的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椭圆 1"/>
          <p:cNvSpPr/>
          <p:nvPr userDrawn="1"/>
        </p:nvSpPr>
        <p:spPr>
          <a:xfrm rot="19800000">
            <a:off x="2812529" y="1084647"/>
            <a:ext cx="748822" cy="736173"/>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579CD"/>
              </a:solidFill>
            </a:endParaRPr>
          </a:p>
        </p:txBody>
      </p:sp>
      <p:sp>
        <p:nvSpPr>
          <p:cNvPr id="4" name="椭圆 3"/>
          <p:cNvSpPr/>
          <p:nvPr userDrawn="1"/>
        </p:nvSpPr>
        <p:spPr>
          <a:xfrm rot="19800000">
            <a:off x="10134469" y="1667726"/>
            <a:ext cx="1442253" cy="149828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579CD"/>
              </a:solidFill>
            </a:endParaRPr>
          </a:p>
        </p:txBody>
      </p:sp>
      <p:sp>
        <p:nvSpPr>
          <p:cNvPr id="5" name="椭圆 4"/>
          <p:cNvSpPr/>
          <p:nvPr userDrawn="1"/>
        </p:nvSpPr>
        <p:spPr>
          <a:xfrm rot="19800000">
            <a:off x="5970075" y="3927990"/>
            <a:ext cx="1256918" cy="1216756"/>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579CD"/>
              </a:solidFill>
            </a:endParaRPr>
          </a:p>
        </p:txBody>
      </p:sp>
      <p:sp>
        <p:nvSpPr>
          <p:cNvPr id="6" name="椭圆 5"/>
          <p:cNvSpPr/>
          <p:nvPr userDrawn="1"/>
        </p:nvSpPr>
        <p:spPr>
          <a:xfrm>
            <a:off x="10855595" y="4889887"/>
            <a:ext cx="1098585" cy="109858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579CD"/>
              </a:solidFill>
            </a:endParaRPr>
          </a:p>
        </p:txBody>
      </p:sp>
      <p:sp>
        <p:nvSpPr>
          <p:cNvPr id="7" name="椭圆 6"/>
          <p:cNvSpPr/>
          <p:nvPr userDrawn="1"/>
        </p:nvSpPr>
        <p:spPr>
          <a:xfrm>
            <a:off x="2939789" y="5759413"/>
            <a:ext cx="1098585" cy="109858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579CD"/>
              </a:solidFill>
            </a:endParaRPr>
          </a:p>
        </p:txBody>
      </p:sp>
      <p:sp>
        <p:nvSpPr>
          <p:cNvPr id="8" name="椭圆 7"/>
          <p:cNvSpPr/>
          <p:nvPr userDrawn="1"/>
        </p:nvSpPr>
        <p:spPr>
          <a:xfrm>
            <a:off x="564355" y="3437783"/>
            <a:ext cx="1098585" cy="109858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579CD"/>
              </a:solidFill>
            </a:endParaRPr>
          </a:p>
        </p:txBody>
      </p:sp>
      <p:sp>
        <p:nvSpPr>
          <p:cNvPr id="9" name="椭圆 8"/>
          <p:cNvSpPr/>
          <p:nvPr userDrawn="1"/>
        </p:nvSpPr>
        <p:spPr>
          <a:xfrm rot="19800000">
            <a:off x="7065903" y="293172"/>
            <a:ext cx="1256918" cy="1216756"/>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579CD"/>
              </a:solidFill>
            </a:endParaRPr>
          </a:p>
        </p:txBody>
      </p:sp>
      <p:sp>
        <p:nvSpPr>
          <p:cNvPr id="10" name="矩形 9"/>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fltVal val="0"/>
                                          </p:val>
                                        </p:tav>
                                        <p:tav tm="100000">
                                          <p:val>
                                            <p:strVal val="#ppt_w"/>
                                          </p:val>
                                        </p:tav>
                                      </p:tavLst>
                                    </p:anim>
                                    <p:anim calcmode="lin" valueType="num">
                                      <p:cBhvr>
                                        <p:cTn id="38" dur="1000" fill="hold"/>
                                        <p:tgtEl>
                                          <p:spTgt spid="6"/>
                                        </p:tgtEl>
                                        <p:attrNameLst>
                                          <p:attrName>ppt_h</p:attrName>
                                        </p:attrNameLst>
                                      </p:cBhvr>
                                      <p:tavLst>
                                        <p:tav tm="0">
                                          <p:val>
                                            <p:fltVal val="0"/>
                                          </p:val>
                                        </p:tav>
                                        <p:tav tm="100000">
                                          <p:val>
                                            <p:strVal val="#ppt_h"/>
                                          </p:val>
                                        </p:tav>
                                      </p:tavLst>
                                    </p:anim>
                                    <p:anim calcmode="lin" valueType="num">
                                      <p:cBhvr>
                                        <p:cTn id="39" dur="1000" fill="hold"/>
                                        <p:tgtEl>
                                          <p:spTgt spid="6"/>
                                        </p:tgtEl>
                                        <p:attrNameLst>
                                          <p:attrName>style.rotation</p:attrName>
                                        </p:attrNameLst>
                                      </p:cBhvr>
                                      <p:tavLst>
                                        <p:tav tm="0">
                                          <p:val>
                                            <p:fltVal val="90"/>
                                          </p:val>
                                        </p:tav>
                                        <p:tav tm="100000">
                                          <p:val>
                                            <p:fltVal val="0"/>
                                          </p:val>
                                        </p:tav>
                                      </p:tavLst>
                                    </p:anim>
                                    <p:animEffect transition="in" filter="fade">
                                      <p:cBhvr>
                                        <p:cTn id="40" dur="1000"/>
                                        <p:tgtEl>
                                          <p:spTgt spid="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txBox="1"/>
          <p:nvPr userDrawn="1"/>
        </p:nvSpPr>
        <p:spPr>
          <a:xfrm>
            <a:off x="247973" y="427608"/>
            <a:ext cx="2971813" cy="20782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卖、转让本协议中的权利。</a:t>
            </a:r>
            <a:br>
              <a:rPr lang="zh-CN" altLang="en-US" sz="100" dirty="0">
                <a:solidFill>
                  <a:schemeClr val="bg1"/>
                </a:solidFill>
                <a:latin typeface="微软雅黑" panose="020B0503020204020204" pitchFamily="34" charset="-122"/>
                <a:ea typeface="微软雅黑" panose="020B0503020204020204" pitchFamily="34" charset="-122"/>
              </a:rPr>
            </a:br>
            <a:endParaRPr lang="zh-CN" altLang="en-US" sz="1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AF9A5CD-C63D-406A-9BBB-6B77D816F63E}"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skywalking在小米应用</a:t>
            </a:r>
            <a:endParaRPr lang="zh-CN" altLang="en-US"/>
          </a:p>
        </p:txBody>
      </p:sp>
      <p:sp>
        <p:nvSpPr>
          <p:cNvPr id="6" name="灯片编号占位符 5"/>
          <p:cNvSpPr>
            <a:spLocks noGrp="1"/>
          </p:cNvSpPr>
          <p:nvPr>
            <p:ph type="sldNum" sz="quarter" idx="12"/>
          </p:nvPr>
        </p:nvSpPr>
        <p:spPr/>
        <p:txBody>
          <a:bodyPr/>
          <a:lstStyle/>
          <a:p>
            <a:fld id="{4F65EE14-1379-4C5D-952D-5216A638A1AC}" type="slidenum">
              <a:rPr lang="zh-CN" altLang="en-US" smtClean="0"/>
            </a:fld>
            <a:endParaRPr lang="zh-CN" altLang="en-US"/>
          </a:p>
        </p:txBody>
      </p:sp>
      <p:sp>
        <p:nvSpPr>
          <p:cNvPr id="7" name="标题 1"/>
          <p:cNvSpPr txBox="1"/>
          <p:nvPr userDrawn="1"/>
        </p:nvSpPr>
        <p:spPr>
          <a:xfrm>
            <a:off x="1441342" y="203333"/>
            <a:ext cx="2971813" cy="20782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a:t>
            </a:r>
            <a:br>
              <a:rPr lang="zh-CN" altLang="en-US" sz="100" dirty="0">
                <a:solidFill>
                  <a:schemeClr val="bg1"/>
                </a:solidFill>
                <a:latin typeface="微软雅黑" panose="020B0503020204020204" pitchFamily="34" charset="-122"/>
                <a:ea typeface="微软雅黑" panose="020B0503020204020204" pitchFamily="34" charset="-122"/>
              </a:rPr>
            </a:br>
            <a:r>
              <a:rPr lang="zh-CN" altLang="en-US" sz="100" dirty="0">
                <a:solidFill>
                  <a:schemeClr val="bg1"/>
                </a:solidFill>
                <a:latin typeface="微软雅黑" panose="020B0503020204020204" pitchFamily="34" charset="-122"/>
                <a:ea typeface="微软雅黑" panose="020B0503020204020204" pitchFamily="34" charset="-122"/>
              </a:rPr>
              <a:t>议中的权利。</a:t>
            </a:r>
            <a:br>
              <a:rPr lang="zh-CN" altLang="en-US" sz="100" dirty="0">
                <a:solidFill>
                  <a:schemeClr val="bg1"/>
                </a:solidFill>
                <a:latin typeface="微软雅黑" panose="020B0503020204020204" pitchFamily="34" charset="-122"/>
                <a:ea typeface="微软雅黑" panose="020B0503020204020204" pitchFamily="34" charset="-122"/>
              </a:rPr>
            </a:br>
            <a:endParaRPr lang="zh-CN" altLang="en-US" sz="1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skywalking在小米应用</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pic>
        <p:nvPicPr>
          <p:cNvPr id="4" name="图片 3" descr="milogo"/>
          <p:cNvPicPr>
            <a:picLocks noChangeAspect="1"/>
          </p:cNvPicPr>
          <p:nvPr userDrawn="1"/>
        </p:nvPicPr>
        <p:blipFill>
          <a:blip r:embed="rId8"/>
          <a:stretch>
            <a:fillRect/>
          </a:stretch>
        </p:blipFill>
        <p:spPr>
          <a:xfrm>
            <a:off x="10789285" y="109855"/>
            <a:ext cx="1036955" cy="918845"/>
          </a:xfrm>
          <a:prstGeom prst="rect">
            <a:avLst/>
          </a:prstGeom>
        </p:spPr>
      </p:pic>
      <p:pic>
        <p:nvPicPr>
          <p:cNvPr id="5" name="图片 4" descr="skywalking"/>
          <p:cNvPicPr>
            <a:picLocks noChangeAspect="1"/>
          </p:cNvPicPr>
          <p:nvPr userDrawn="1"/>
        </p:nvPicPr>
        <p:blipFill>
          <a:blip r:embed="rId9"/>
          <a:stretch>
            <a:fillRect/>
          </a:stretch>
        </p:blipFill>
        <p:spPr>
          <a:xfrm>
            <a:off x="9404350" y="245745"/>
            <a:ext cx="1322070" cy="646430"/>
          </a:xfrm>
          <a:prstGeom prst="rect">
            <a:avLst/>
          </a:prstGeom>
        </p:spPr>
      </p:pic>
      <p:pic>
        <p:nvPicPr>
          <p:cNvPr id="7" name="图片 6"/>
          <p:cNvPicPr>
            <a:picLocks noChangeAspect="1"/>
          </p:cNvPicPr>
          <p:nvPr userDrawn="1"/>
        </p:nvPicPr>
        <p:blipFill>
          <a:blip r:embed="rId10"/>
          <a:stretch>
            <a:fillRect/>
          </a:stretch>
        </p:blipFill>
        <p:spPr>
          <a:xfrm>
            <a:off x="6265545" y="110490"/>
            <a:ext cx="3011170" cy="9188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hf sldNum="0"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themeOverride" Target="../theme/themeOverride1.xml"/><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themeOverride" Target="../theme/themeOverride6.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themeOverride" Target="../theme/themeOverride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themeOverride" Target="../theme/themeOverride8.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themeOverride" Target="../theme/themeOverride10.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themeOverride" Target="../theme/themeOverride1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themeOverride" Target="../theme/themeOverride1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themeOverride" Target="../theme/themeOverride1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themeOverride" Target="../theme/themeOverride14.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themeOverride" Target="../theme/themeOverride16.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hemeOverride" Target="../theme/themeOverride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hemeOverride" Target="../theme/themeOverride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hemeOverride" Target="../theme/themeOverride19.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themeOverride" Target="../theme/themeOverride20.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hemeOverride" Target="../theme/themeOverride2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hemeOverride" Target="../theme/themeOverride2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themeOverride" Target="../theme/themeOverride2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themeOverride" Target="../theme/themeOverride24.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themeOverride" Target="../theme/themeOverride25.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themeOverride" Target="../theme/themeOverride2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themeOverride" Target="../theme/themeOverride27.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5.xml"/><Relationship Id="rId3" Type="http://schemas.openxmlformats.org/officeDocument/2006/relationships/themeOverride" Target="../theme/themeOverride28.xml"/><Relationship Id="rId2" Type="http://schemas.openxmlformats.org/officeDocument/2006/relationships/image" Target="../media/image24.png"/><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themeOverride" Target="../theme/themeOverride29.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themeOverride" Target="../theme/themeOverride30.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themeOverride" Target="../theme/themeOverride31.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themeOverride" Target="../theme/themeOverride3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themeOverride" Target="../theme/themeOverride33.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5.xml"/><Relationship Id="rId5" Type="http://schemas.openxmlformats.org/officeDocument/2006/relationships/themeOverride" Target="../theme/themeOverride34.xml"/><Relationship Id="rId4" Type="http://schemas.openxmlformats.org/officeDocument/2006/relationships/image" Target="../media/image32.png"/><Relationship Id="rId3" Type="http://schemas.openxmlformats.org/officeDocument/2006/relationships/tags" Target="../tags/tag5.xml"/><Relationship Id="rId2" Type="http://schemas.openxmlformats.org/officeDocument/2006/relationships/image" Target="../media/image31.png"/><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5.xml"/><Relationship Id="rId2" Type="http://schemas.openxmlformats.org/officeDocument/2006/relationships/themeOverride" Target="../theme/themeOverride35.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hemeOverride" Target="../theme/themeOverride3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hemeOverride" Target="../theme/themeOverride37.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5.xml"/><Relationship Id="rId2" Type="http://schemas.openxmlformats.org/officeDocument/2006/relationships/themeOverride" Target="../theme/themeOverride38.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hemeOverride" Target="../theme/themeOverride3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themeOverride" Target="../theme/themeOverride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themeOverride" Target="../theme/themeOverride5.xml"/><Relationship Id="rId2" Type="http://schemas.openxmlformats.org/officeDocument/2006/relationships/image" Target="../media/image10.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2500" y="1185877"/>
            <a:ext cx="10287000" cy="1861185"/>
          </a:xfrm>
          <a:prstGeom prst="rect">
            <a:avLst/>
          </a:prstGeom>
          <a:noFill/>
        </p:spPr>
        <p:txBody>
          <a:bodyPr wrap="square" rtlCol="0">
            <a:spAutoFit/>
          </a:bodyPr>
          <a:lstStyle/>
          <a:p>
            <a:pPr algn="ctr"/>
            <a:endParaRPr lang="zh-CN" altLang="en-US" sz="11500" b="1" dirty="0">
              <a:solidFill>
                <a:srgbClr val="AC0000"/>
              </a:solidFill>
              <a:latin typeface="+mn-ea"/>
            </a:endParaRPr>
          </a:p>
        </p:txBody>
      </p:sp>
      <p:sp>
        <p:nvSpPr>
          <p:cNvPr id="10" name="文本框 9"/>
          <p:cNvSpPr txBox="1"/>
          <p:nvPr/>
        </p:nvSpPr>
        <p:spPr>
          <a:xfrm>
            <a:off x="869315" y="2644805"/>
            <a:ext cx="10287000" cy="1568450"/>
          </a:xfrm>
          <a:prstGeom prst="rect">
            <a:avLst/>
          </a:prstGeom>
          <a:noFill/>
        </p:spPr>
        <p:txBody>
          <a:bodyPr wrap="square" rtlCol="0">
            <a:spAutoFit/>
          </a:bodyPr>
          <a:lstStyle/>
          <a:p>
            <a:pPr algn="ctr"/>
            <a:r>
              <a:rPr sz="4800" b="1" dirty="0">
                <a:solidFill>
                  <a:schemeClr val="bg2">
                    <a:lumMod val="25000"/>
                  </a:schemeClr>
                </a:solidFill>
                <a:latin typeface="+mn-ea"/>
              </a:rPr>
              <a:t>Apache SkyWalking</a:t>
            </a:r>
            <a:r>
              <a:rPr lang="zh-CN" sz="4800" b="1" dirty="0">
                <a:solidFill>
                  <a:schemeClr val="bg2">
                    <a:lumMod val="25000"/>
                  </a:schemeClr>
                </a:solidFill>
                <a:latin typeface="+mn-ea"/>
              </a:rPr>
              <a:t>在小米公司中的应用</a:t>
            </a:r>
            <a:endParaRPr lang="zh-CN" sz="4800" b="1" dirty="0">
              <a:solidFill>
                <a:schemeClr val="bg2">
                  <a:lumMod val="25000"/>
                </a:schemeClr>
              </a:solidFill>
              <a:latin typeface="+mn-ea"/>
            </a:endParaRPr>
          </a:p>
        </p:txBody>
      </p:sp>
      <p:sp>
        <p:nvSpPr>
          <p:cNvPr id="27" name="文本框 26"/>
          <p:cNvSpPr txBox="1"/>
          <p:nvPr/>
        </p:nvSpPr>
        <p:spPr>
          <a:xfrm>
            <a:off x="2495550" y="4633595"/>
            <a:ext cx="7505065" cy="922020"/>
          </a:xfrm>
          <a:prstGeom prst="rect">
            <a:avLst/>
          </a:prstGeom>
          <a:noFill/>
        </p:spPr>
        <p:txBody>
          <a:bodyPr wrap="square" rtlCol="0">
            <a:spAutoFit/>
          </a:bodyPr>
          <a:lstStyle/>
          <a:p>
            <a:pPr algn="ctr"/>
            <a:r>
              <a:rPr lang="zh-CN" altLang="en-US" dirty="0">
                <a:solidFill>
                  <a:schemeClr val="bg2">
                    <a:lumMod val="25000"/>
                  </a:schemeClr>
                </a:solidFill>
                <a:latin typeface="+mn-ea"/>
              </a:rPr>
              <a:t>分享人：宋振东</a:t>
            </a:r>
            <a:r>
              <a:rPr lang="en-US" altLang="zh-CN" dirty="0">
                <a:solidFill>
                  <a:schemeClr val="bg2">
                    <a:lumMod val="25000"/>
                  </a:schemeClr>
                </a:solidFill>
                <a:latin typeface="+mn-ea"/>
              </a:rPr>
              <a:t>,</a:t>
            </a:r>
            <a:r>
              <a:rPr lang="zh-CN" altLang="en-US" dirty="0">
                <a:solidFill>
                  <a:schemeClr val="bg2">
                    <a:lumMod val="25000"/>
                  </a:schemeClr>
                </a:solidFill>
                <a:latin typeface="+mn-ea"/>
                <a:sym typeface="+mn-ea"/>
              </a:rPr>
              <a:t>小米</a:t>
            </a:r>
            <a:r>
              <a:rPr lang="zh-CN" altLang="en-US" dirty="0">
                <a:solidFill>
                  <a:schemeClr val="bg2">
                    <a:lumMod val="25000"/>
                  </a:schemeClr>
                </a:solidFill>
                <a:latin typeface="+mn-ea"/>
                <a:sym typeface="+mn-ea"/>
              </a:rPr>
              <a:t>信息技术部</a:t>
            </a:r>
            <a:r>
              <a:rPr lang="zh-CN" altLang="en-US" dirty="0">
                <a:solidFill>
                  <a:schemeClr val="bg2">
                    <a:lumMod val="25000"/>
                  </a:schemeClr>
                </a:solidFill>
                <a:latin typeface="+mn-ea"/>
                <a:sym typeface="+mn-ea"/>
              </a:rPr>
              <a:t>分布式链路追踪系统研发负责人，</a:t>
            </a:r>
            <a:r>
              <a:rPr lang="en-US" altLang="zh-CN" dirty="0">
                <a:solidFill>
                  <a:schemeClr val="bg2">
                    <a:lumMod val="25000"/>
                  </a:schemeClr>
                </a:solidFill>
                <a:latin typeface="+mn-ea"/>
                <a:sym typeface="+mn-ea"/>
              </a:rPr>
              <a:t>apache skywalking contributor</a:t>
            </a:r>
            <a:r>
              <a:rPr lang="en-US" altLang="zh-CN" dirty="0">
                <a:solidFill>
                  <a:schemeClr val="bg2">
                    <a:lumMod val="25000"/>
                  </a:schemeClr>
                </a:solidFill>
                <a:latin typeface="+mn-ea"/>
              </a:rPr>
              <a:t>)</a:t>
            </a:r>
            <a:r>
              <a:rPr lang="zh-CN" altLang="en-US" dirty="0">
                <a:solidFill>
                  <a:schemeClr val="bg2">
                    <a:lumMod val="25000"/>
                  </a:schemeClr>
                </a:solidFill>
                <a:latin typeface="+mn-ea"/>
              </a:rPr>
              <a:t>   </a:t>
            </a:r>
            <a:endParaRPr lang="zh-CN" altLang="en-US" dirty="0">
              <a:solidFill>
                <a:schemeClr val="bg2">
                  <a:lumMod val="25000"/>
                </a:schemeClr>
              </a:solidFill>
              <a:latin typeface="+mn-ea"/>
            </a:endParaRPr>
          </a:p>
          <a:p>
            <a:pPr algn="ctr"/>
            <a:r>
              <a:rPr lang="zh-CN" altLang="en-US" dirty="0">
                <a:solidFill>
                  <a:schemeClr val="bg2">
                    <a:lumMod val="25000"/>
                  </a:schemeClr>
                </a:solidFill>
                <a:latin typeface="+mn-ea"/>
              </a:rPr>
              <a:t> 日期：</a:t>
            </a:r>
            <a:r>
              <a:rPr lang="en-US" altLang="zh-CN" dirty="0">
                <a:solidFill>
                  <a:schemeClr val="bg2">
                    <a:lumMod val="25000"/>
                  </a:schemeClr>
                </a:solidFill>
                <a:latin typeface="+mn-ea"/>
              </a:rPr>
              <a:t>2020</a:t>
            </a:r>
            <a:r>
              <a:rPr lang="zh-CN" altLang="en-US" dirty="0">
                <a:solidFill>
                  <a:schemeClr val="bg2">
                    <a:lumMod val="25000"/>
                  </a:schemeClr>
                </a:solidFill>
                <a:latin typeface="+mn-ea"/>
              </a:rPr>
              <a:t>年</a:t>
            </a:r>
            <a:r>
              <a:rPr lang="en-US" altLang="zh-CN" dirty="0">
                <a:solidFill>
                  <a:schemeClr val="bg2">
                    <a:lumMod val="25000"/>
                  </a:schemeClr>
                </a:solidFill>
                <a:latin typeface="+mn-ea"/>
              </a:rPr>
              <a:t>11</a:t>
            </a:r>
            <a:r>
              <a:rPr lang="zh-CN" altLang="en-US" dirty="0">
                <a:solidFill>
                  <a:schemeClr val="bg2">
                    <a:lumMod val="25000"/>
                  </a:schemeClr>
                </a:solidFill>
                <a:latin typeface="+mn-ea"/>
              </a:rPr>
              <a:t>月</a:t>
            </a:r>
            <a:endParaRPr lang="zh-CN" altLang="en-US" dirty="0">
              <a:solidFill>
                <a:schemeClr val="bg2">
                  <a:lumMod val="25000"/>
                </a:schemeClr>
              </a:solidFill>
              <a:latin typeface="+mn-ea"/>
            </a:endParaRPr>
          </a:p>
        </p:txBody>
      </p:sp>
      <p:pic>
        <p:nvPicPr>
          <p:cNvPr id="31" name="Lady &amp; Bird (淑女与鸟组合) - Stephanie Says (史蒂芬妮说)(1)"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708131" y="-70705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1"/>
                </p:tgtEl>
              </p:cMediaNode>
            </p:audio>
          </p:childTnLst>
        </p:cTn>
      </p:par>
    </p:tnLst>
    <p:bldLst>
      <p:bldP spid="9" grpId="0"/>
      <p:bldP spid="10"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a:solidFill>
                  <a:schemeClr val="tx1">
                    <a:lumMod val="65000"/>
                    <a:lumOff val="35000"/>
                  </a:schemeClr>
                </a:solidFill>
                <a:latin typeface="GeosansLight" panose="02000603020000020003" pitchFamily="2" charset="0"/>
                <a:sym typeface="+mn-ea"/>
              </a:rPr>
              <a:t>分布式链路追踪系统介绍</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11505" y="1226820"/>
            <a:ext cx="10969625" cy="3105150"/>
          </a:xfrm>
          <a:prstGeom prst="rect">
            <a:avLst/>
          </a:prstGeom>
        </p:spPr>
      </p:pic>
      <p:sp>
        <p:nvSpPr>
          <p:cNvPr id="11" name="TextBox 10"/>
          <p:cNvSpPr txBox="1"/>
          <p:nvPr/>
        </p:nvSpPr>
        <p:spPr>
          <a:xfrm>
            <a:off x="611505" y="4537710"/>
            <a:ext cx="10876915" cy="1476375"/>
          </a:xfrm>
          <a:prstGeom prst="rect">
            <a:avLst/>
          </a:prstGeom>
          <a:noFill/>
        </p:spPr>
        <p:txBody>
          <a:bodyPr wrap="square" rtlCol="0">
            <a:spAutoFit/>
          </a:bodyPr>
          <a:p>
            <a:pPr algn="just"/>
            <a:endParaRPr lang="en-US" sz="10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rPr>
              <a:t>分布式链路追踪系统来自GoogleDapper论文，简单说是从请求源头（前端页面、移动端）到最后的底层服务（比如DB、Redis）的所有中间调用环节，</a:t>
            </a:r>
            <a:r>
              <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调用链是全链路追踪监控的核心概念，通过收集监控这些环节的信息从而发现排查问题，后续会陆续说明。</a:t>
            </a:r>
            <a:endPar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rPr>
              <a:t>https://ai.google/research/pubs/pub36356</a:t>
            </a:r>
            <a:endPar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a:solidFill>
                  <a:schemeClr val="tx1">
                    <a:lumMod val="65000"/>
                    <a:lumOff val="35000"/>
                  </a:schemeClr>
                </a:solidFill>
                <a:latin typeface="GeosansLight" panose="02000603020000020003" pitchFamily="2" charset="0"/>
                <a:sym typeface="+mn-ea"/>
              </a:rPr>
              <a:t>能排查出的问题</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11505" y="1226820"/>
            <a:ext cx="10969625" cy="3105150"/>
          </a:xfrm>
          <a:prstGeom prst="rect">
            <a:avLst/>
          </a:prstGeom>
        </p:spPr>
      </p:pic>
      <p:sp>
        <p:nvSpPr>
          <p:cNvPr id="11" name="TextBox 10"/>
          <p:cNvSpPr txBox="1"/>
          <p:nvPr/>
        </p:nvSpPr>
        <p:spPr>
          <a:xfrm>
            <a:off x="669925" y="4548505"/>
            <a:ext cx="10876915" cy="860425"/>
          </a:xfrm>
          <a:prstGeom prst="rect">
            <a:avLst/>
          </a:prstGeom>
          <a:noFill/>
        </p:spPr>
        <p:txBody>
          <a:bodyPr wrap="square" rtlCol="0">
            <a:spAutoFit/>
          </a:bodyPr>
          <a:p>
            <a:pPr algn="just"/>
            <a:endParaRPr lang="en-US" sz="10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PostgreSQL、MySQL、Oracle、MSSQL、MongoDB、Memcache 、Redis、外部资源</a:t>
            </a:r>
            <a:endPar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a:p>
            <a:pPr algn="just"/>
            <a:r>
              <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APIs、网络接口、网络抖动、糟糕的代码导致的性能问题和错误</a:t>
            </a:r>
            <a:endPar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a:solidFill>
                  <a:schemeClr val="tx1">
                    <a:lumMod val="65000"/>
                    <a:lumOff val="35000"/>
                  </a:schemeClr>
                </a:solidFill>
                <a:latin typeface="GeosansLight" panose="02000603020000020003" pitchFamily="2" charset="0"/>
                <a:sym typeface="+mn-ea"/>
              </a:rPr>
              <a:t>常见的产品功能</a:t>
            </a:r>
            <a:endParaRPr lang="zh-CN" altLang="en-US"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65063" y="197014"/>
            <a:ext cx="801913" cy="590550"/>
            <a:chOff x="26913" y="-19050"/>
            <a:chExt cx="801913" cy="590550"/>
          </a:xfrm>
        </p:grpSpPr>
        <p:sp>
          <p:nvSpPr>
            <p:cNvPr id="27" name="矩形 26"/>
            <p:cNvSpPr/>
            <p:nvPr/>
          </p:nvSpPr>
          <p:spPr>
            <a:xfrm>
              <a:off x="26913" y="152400"/>
              <a:ext cx="324000" cy="32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1601" y="-19050"/>
              <a:ext cx="438150" cy="3960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90676" y="190500"/>
              <a:ext cx="438150" cy="381000"/>
            </a:xfrm>
            <a:prstGeom prst="rect">
              <a:avLst/>
            </a:prstGeom>
            <a:gradFill flip="none" rotWithShape="1">
              <a:gsLst>
                <a:gs pos="0">
                  <a:schemeClr val="bg1">
                    <a:lumMod val="95000"/>
                  </a:schemeClr>
                </a:gs>
                <a:gs pos="48000">
                  <a:schemeClr val="bg1">
                    <a:lumMod val="8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p:nvSpPr>
        <p:spPr>
          <a:xfrm>
            <a:off x="669925" y="4548505"/>
            <a:ext cx="10876915" cy="860425"/>
          </a:xfrm>
          <a:prstGeom prst="rect">
            <a:avLst/>
          </a:prstGeom>
          <a:noFill/>
        </p:spPr>
        <p:txBody>
          <a:bodyPr wrap="square" rtlCol="0">
            <a:spAutoFit/>
          </a:bodyPr>
          <a:p>
            <a:pPr algn="just"/>
            <a:endParaRPr lang="en-US" sz="10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功能：业务拓扑分析、应用拓扑分析、大屏展现、线程剖析、错误分析、报警管理、应用主机分析、数据库分析、快照分析、业务分析。</a:t>
            </a:r>
            <a:endParaRPr lang="zh-CN" altLang="en-US" sz="2000">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p:txBody>
      </p:sp>
      <p:pic>
        <p:nvPicPr>
          <p:cNvPr id="4" name="图片 3"/>
          <p:cNvPicPr>
            <a:picLocks noChangeAspect="1"/>
          </p:cNvPicPr>
          <p:nvPr/>
        </p:nvPicPr>
        <p:blipFill>
          <a:blip r:embed="rId1"/>
          <a:stretch>
            <a:fillRect/>
          </a:stretch>
        </p:blipFill>
        <p:spPr>
          <a:xfrm>
            <a:off x="828675" y="1034415"/>
            <a:ext cx="10499725" cy="326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a:solidFill>
                  <a:schemeClr val="tx1">
                    <a:lumMod val="65000"/>
                    <a:lumOff val="35000"/>
                  </a:schemeClr>
                </a:solidFill>
                <a:latin typeface="GeosansLight" panose="02000603020000020003" pitchFamily="2" charset="0"/>
                <a:sym typeface="+mn-ea"/>
              </a:rPr>
              <a:t>通用全链路监控涉及技术原理</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70560" y="949960"/>
            <a:ext cx="11068050" cy="5077460"/>
          </a:xfrm>
          <a:prstGeom prst="rect">
            <a:avLst/>
          </a:prstGeom>
          <a:noFill/>
        </p:spPr>
        <p:txBody>
          <a:bodyPr wrap="square" rtlCol="0">
            <a:spAutoFit/>
          </a:bodyPr>
          <a:p>
            <a:pPr algn="just"/>
            <a:r>
              <a:rPr lang="en-US" altLang="zh-CN"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php</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探针</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原理</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（自动，手动打点比较容易理解，时间有限不列举）</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a:p>
            <a:pPr algn="just"/>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opcode </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拦截，需要了解</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zend</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虚拟机机制、动态代理机制，zend_compile_file</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脚本文件编译成</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opcode</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，通过截获这个函数可以实现</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php</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编译和执行分离</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;以</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xhprof </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为代表的开源产品</a:t>
            </a:r>
            <a:endParaRPr lang="en-US" altLang="zh-CN"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en-US" altLang="zh-CN"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java</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探针原理（自动，，手动打点比较容易理解，时间有限不列举）</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字节码增强技术，用bytebuddy 开发</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可以</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指定拦截的方法和包名以及拦截之后用什么方法处理</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，利用 Javaagent 机制</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(JDK 1.5</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之后引入</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，执行 main 方法之前，会先执行 premain 方法，</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协议原理：</a:t>
            </a:r>
            <a:endPar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a:p>
            <a:pPr algn="just"/>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OpenTracing 协议，OpenTracing是一个跨编程语言的标准，有Trace、Span等数据模型。</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存储</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原理</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a:p>
            <a:pPr algn="just"/>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es</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hbase</a:t>
            </a:r>
            <a:endParaRPr lang="en-US" altLang="zh-CN"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en-US" altLang="zh-CN"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UI</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原理</a:t>
            </a:r>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a:p>
            <a:pPr algn="just"/>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php web</a:t>
            </a:r>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java web</a:t>
            </a:r>
            <a:endPar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zh-CN" altLang="en-US" b="1">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后端服务：</a:t>
            </a:r>
            <a:endPar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endParaRPr>
          </a:p>
          <a:p>
            <a:pPr algn="just"/>
            <a:r>
              <a:rPr lang="zh-CN" altLang="en-US">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一般为</a:t>
            </a:r>
            <a:r>
              <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rPr>
              <a:t>J2EE</a:t>
            </a:r>
            <a:endParaRPr lang="en-US" altLang="zh-CN">
              <a:solidFill>
                <a:schemeClr val="tx1">
                  <a:lumMod val="65000"/>
                  <a:lumOff val="35000"/>
                </a:schemeClr>
              </a:solidFill>
              <a:latin typeface="Open Sans" panose="020B0606030504020204" pitchFamily="34" charset="0"/>
              <a:ea typeface="宋体" panose="02010600030101010101" pitchFamily="2" charset="-122"/>
              <a:cs typeface="Open Sans" panose="020B0606030504020204" pitchFamily="34" charset="0"/>
              <a:sym typeface="+mn-ea"/>
            </a:endParaRPr>
          </a:p>
          <a:p>
            <a:pPr algn="just"/>
            <a:r>
              <a:rPr lang="zh-CN" altLang="en-US" b="1">
                <a:latin typeface="宋体" panose="02010600030101010101" pitchFamily="2" charset="-122"/>
                <a:ea typeface="宋体" panose="02010600030101010101" pitchFamily="2" charset="-122"/>
              </a:rPr>
              <a:t>流式计算和消息系统</a:t>
            </a:r>
            <a:endParaRPr lang="zh-CN" altLang="en-US" b="1">
              <a:latin typeface="宋体" panose="02010600030101010101" pitchFamily="2" charset="-122"/>
              <a:ea typeface="宋体" panose="02010600030101010101" pitchFamily="2" charset="-122"/>
            </a:endParaRPr>
          </a:p>
          <a:p>
            <a:pPr algn="just"/>
            <a:r>
              <a:rPr lang="zh-CN" altLang="en-US">
                <a:latin typeface="宋体" panose="02010600030101010101" pitchFamily="2" charset="-122"/>
                <a:ea typeface="宋体" panose="02010600030101010101" pitchFamily="2" charset="-122"/>
                <a:cs typeface="宋体" panose="02010600030101010101" pitchFamily="2" charset="-122"/>
              </a:rPr>
              <a:t>一般自己写流计算框架</a:t>
            </a:r>
            <a:r>
              <a:rPr lang="en-US" altLang="zh-CN">
                <a:latin typeface="宋体" panose="02010600030101010101" pitchFamily="2" charset="-122"/>
                <a:ea typeface="宋体" panose="02010600030101010101" pitchFamily="2" charset="-122"/>
                <a:cs typeface="宋体" panose="02010600030101010101" pitchFamily="2" charset="-122"/>
              </a:rPr>
              <a:t>(window)</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kafka</a:t>
            </a:r>
            <a:endParaRPr lang="en-US" altLang="zh-CN">
              <a:latin typeface="宋体" panose="02010600030101010101" pitchFamily="2" charset="-122"/>
              <a:ea typeface="宋体" panose="02010600030101010101" pitchFamily="2" charset="-122"/>
              <a:cs typeface="宋体" panose="02010600030101010101" pitchFamily="2" charset="-122"/>
            </a:endParaRPr>
          </a:p>
          <a:p>
            <a:pPr algn="just"/>
            <a:r>
              <a:rPr lang="zh-CN" altLang="en-US" b="1">
                <a:latin typeface="宋体" panose="02010600030101010101" pitchFamily="2" charset="-122"/>
                <a:ea typeface="宋体" panose="02010600030101010101" pitchFamily="2" charset="-122"/>
              </a:rPr>
              <a:t>网络通信</a:t>
            </a:r>
            <a:endParaRPr lang="zh-CN" altLang="en-US" b="1">
              <a:latin typeface="宋体" panose="02010600030101010101" pitchFamily="2" charset="-122"/>
              <a:ea typeface="宋体" panose="02010600030101010101" pitchFamily="2" charset="-122"/>
            </a:endParaRPr>
          </a:p>
          <a:p>
            <a:pPr algn="just"/>
            <a:r>
              <a:rPr lang="en-US" altLang="zh-CN">
                <a:latin typeface="宋体" panose="02010600030101010101" pitchFamily="2" charset="-122"/>
                <a:ea typeface="宋体" panose="02010600030101010101" pitchFamily="2" charset="-122"/>
              </a:rPr>
              <a:t>grpc</a:t>
            </a:r>
            <a:endParaRPr lang="en-US" altLang="zh-CN">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a:solidFill>
                  <a:schemeClr val="tx1">
                    <a:lumMod val="65000"/>
                    <a:lumOff val="35000"/>
                  </a:schemeClr>
                </a:solidFill>
                <a:latin typeface="GeosansLight" panose="02000603020000020003" pitchFamily="2" charset="0"/>
                <a:sym typeface="+mn-ea"/>
              </a:rPr>
              <a:t>从应用间调用来看全链路监控</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58470" y="2052955"/>
            <a:ext cx="4010025" cy="3524250"/>
          </a:xfrm>
          <a:prstGeom prst="rect">
            <a:avLst/>
          </a:prstGeom>
        </p:spPr>
      </p:pic>
      <p:sp>
        <p:nvSpPr>
          <p:cNvPr id="5" name="文本框 4"/>
          <p:cNvSpPr txBox="1"/>
          <p:nvPr/>
        </p:nvSpPr>
        <p:spPr>
          <a:xfrm>
            <a:off x="4960248" y="2999125"/>
            <a:ext cx="6192687" cy="1198880"/>
          </a:xfrm>
          <a:prstGeom prst="rect">
            <a:avLst/>
          </a:prstGeom>
          <a:noFill/>
        </p:spPr>
        <p:txBody>
          <a:bodyPr wrap="square" rtlCol="0">
            <a:spAutoFit/>
          </a:bodyPr>
          <a:p>
            <a:pPr algn="l"/>
            <a:r>
              <a:rPr lang="zh-CN" altLang="en-US" smtClean="0">
                <a:solidFill>
                  <a:schemeClr val="tx1">
                    <a:lumMod val="75000"/>
                    <a:lumOff val="25000"/>
                  </a:schemeClr>
                </a:solidFill>
                <a:latin typeface="微软雅黑" panose="020B0503020204020204" pitchFamily="34" charset="-122"/>
                <a:ea typeface="微软雅黑" panose="020B0503020204020204" pitchFamily="34" charset="-122"/>
                <a:sym typeface="+mn-ea"/>
              </a:rPr>
              <a:t>来源谷歌公开的分布式跟踪系统论文 Dapper，想要分析上下文的行为就需要监控那些横跨了不同的应用、不同的服务器之间的关联动作，几乎每一个前端请求都会形成一个复杂的分布式服务调用链路。</a:t>
            </a:r>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a:solidFill>
                  <a:schemeClr val="tx1">
                    <a:lumMod val="65000"/>
                    <a:lumOff val="35000"/>
                  </a:schemeClr>
                </a:solidFill>
                <a:latin typeface="GeosansLight" panose="02000603020000020003" pitchFamily="2" charset="0"/>
                <a:sym typeface="+mn-ea"/>
              </a:rPr>
              <a:t>大型网站间链路调用</a:t>
            </a:r>
            <a:endParaRPr lang="zh-CN" altLang="en-US"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65063" y="197014"/>
            <a:ext cx="801913" cy="590550"/>
            <a:chOff x="26913" y="-19050"/>
            <a:chExt cx="801913" cy="590550"/>
          </a:xfrm>
        </p:grpSpPr>
        <p:sp>
          <p:nvSpPr>
            <p:cNvPr id="27" name="矩形 26"/>
            <p:cNvSpPr/>
            <p:nvPr/>
          </p:nvSpPr>
          <p:spPr>
            <a:xfrm>
              <a:off x="26913" y="152400"/>
              <a:ext cx="324000" cy="32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1601" y="-19050"/>
              <a:ext cx="438150" cy="3960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90676" y="190500"/>
              <a:ext cx="438150" cy="381000"/>
            </a:xfrm>
            <a:prstGeom prst="rect">
              <a:avLst/>
            </a:prstGeom>
            <a:gradFill flip="none" rotWithShape="1">
              <a:gsLst>
                <a:gs pos="0">
                  <a:schemeClr val="bg1">
                    <a:lumMod val="95000"/>
                  </a:schemeClr>
                </a:gs>
                <a:gs pos="48000">
                  <a:schemeClr val="bg1">
                    <a:lumMod val="8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1"/>
          <a:stretch>
            <a:fillRect/>
          </a:stretch>
        </p:blipFill>
        <p:spPr>
          <a:xfrm>
            <a:off x="263525" y="1455420"/>
            <a:ext cx="7353300" cy="4328160"/>
          </a:xfrm>
          <a:prstGeom prst="rect">
            <a:avLst/>
          </a:prstGeom>
        </p:spPr>
      </p:pic>
      <p:sp>
        <p:nvSpPr>
          <p:cNvPr id="3" name="文本框 2"/>
          <p:cNvSpPr txBox="1"/>
          <p:nvPr/>
        </p:nvSpPr>
        <p:spPr>
          <a:xfrm>
            <a:off x="7827010" y="1831340"/>
            <a:ext cx="4034790" cy="3830955"/>
          </a:xfrm>
          <a:prstGeom prst="rect">
            <a:avLst/>
          </a:prstGeom>
          <a:noFill/>
        </p:spPr>
        <p:txBody>
          <a:bodyPr wrap="square" rtlCol="0">
            <a:spAutoFit/>
          </a:bodyPr>
          <a:p>
            <a:pPr>
              <a:lnSpc>
                <a:spcPct val="150000"/>
              </a:lnSpc>
            </a:pPr>
            <a:r>
              <a:rPr lang="zh-CN" altLang="en-US" dirty="0">
                <a:sym typeface="+mn-ea"/>
              </a:rPr>
              <a:t>请求到来生成一个全局</a:t>
            </a:r>
            <a:r>
              <a:rPr lang="en-US" altLang="zh-CN" dirty="0" err="1">
                <a:sym typeface="+mn-ea"/>
              </a:rPr>
              <a:t>TraceID</a:t>
            </a:r>
            <a:r>
              <a:rPr lang="zh-CN" altLang="en-US" dirty="0">
                <a:sym typeface="+mn-ea"/>
              </a:rPr>
              <a:t>，通过</a:t>
            </a:r>
            <a:r>
              <a:rPr lang="en-US" altLang="zh-CN" dirty="0" err="1">
                <a:sym typeface="+mn-ea"/>
              </a:rPr>
              <a:t>TraceID</a:t>
            </a:r>
            <a:r>
              <a:rPr lang="zh-CN" altLang="en-US" dirty="0">
                <a:sym typeface="+mn-ea"/>
              </a:rPr>
              <a:t>可以串联起整个调用链，一个</a:t>
            </a:r>
            <a:r>
              <a:rPr lang="en-US" altLang="zh-CN" dirty="0" err="1">
                <a:sym typeface="+mn-ea"/>
              </a:rPr>
              <a:t>TraceID</a:t>
            </a:r>
            <a:r>
              <a:rPr lang="zh-CN" altLang="en-US" dirty="0">
                <a:sym typeface="+mn-ea"/>
              </a:rPr>
              <a:t>代表一次请求。 除了</a:t>
            </a:r>
            <a:r>
              <a:rPr lang="en-US" altLang="zh-CN" dirty="0" err="1">
                <a:sym typeface="+mn-ea"/>
              </a:rPr>
              <a:t>TraceID</a:t>
            </a:r>
            <a:r>
              <a:rPr lang="zh-CN" altLang="en-US" dirty="0">
                <a:sym typeface="+mn-ea"/>
              </a:rPr>
              <a:t>外，还需要</a:t>
            </a:r>
            <a:r>
              <a:rPr lang="en-US" altLang="zh-CN" dirty="0" err="1">
                <a:sym typeface="+mn-ea"/>
              </a:rPr>
              <a:t>SpanID</a:t>
            </a:r>
            <a:r>
              <a:rPr lang="zh-CN" altLang="en-US" dirty="0">
                <a:sym typeface="+mn-ea"/>
              </a:rPr>
              <a:t>用于记录调用父子关系。每个服务会记录下</a:t>
            </a:r>
            <a:r>
              <a:rPr lang="en-US" altLang="zh-CN" dirty="0">
                <a:sym typeface="+mn-ea"/>
              </a:rPr>
              <a:t>parent id</a:t>
            </a:r>
            <a:r>
              <a:rPr lang="zh-CN" altLang="en-US" dirty="0">
                <a:sym typeface="+mn-ea"/>
              </a:rPr>
              <a:t>和</a:t>
            </a:r>
            <a:r>
              <a:rPr lang="en-US" altLang="zh-CN" dirty="0">
                <a:sym typeface="+mn-ea"/>
              </a:rPr>
              <a:t>span id</a:t>
            </a:r>
            <a:r>
              <a:rPr lang="zh-CN" altLang="en-US" dirty="0">
                <a:sym typeface="+mn-ea"/>
              </a:rPr>
              <a:t>，通过他们可以组织一次完整调用链的父子关系。 一个没有</a:t>
            </a:r>
            <a:r>
              <a:rPr lang="en-US" altLang="zh-CN" dirty="0">
                <a:sym typeface="+mn-ea"/>
              </a:rPr>
              <a:t>parent id</a:t>
            </a:r>
            <a:r>
              <a:rPr lang="zh-CN" altLang="en-US" dirty="0">
                <a:sym typeface="+mn-ea"/>
              </a:rPr>
              <a:t>的</a:t>
            </a:r>
            <a:r>
              <a:rPr lang="en-US" altLang="zh-CN" dirty="0">
                <a:sym typeface="+mn-ea"/>
              </a:rPr>
              <a:t>span</a:t>
            </a:r>
            <a:r>
              <a:rPr lang="zh-CN" altLang="en-US" dirty="0">
                <a:sym typeface="+mn-ea"/>
              </a:rPr>
              <a:t>成为</a:t>
            </a:r>
            <a:r>
              <a:rPr lang="en-US" altLang="zh-CN" dirty="0">
                <a:sym typeface="+mn-ea"/>
              </a:rPr>
              <a:t>root span</a:t>
            </a:r>
            <a:r>
              <a:rPr lang="zh-CN" altLang="en-US" dirty="0">
                <a:sym typeface="+mn-ea"/>
              </a:rPr>
              <a:t>，可以看成调用链入口。 </a:t>
            </a:r>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ltLang="en-US" dirty="0">
                <a:sym typeface="+mn-ea"/>
              </a:rPr>
              <a:t>全链路监控系统通用架构</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168525" y="1165860"/>
            <a:ext cx="8180070" cy="4792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1368" y="834188"/>
            <a:ext cx="3801979" cy="2486526"/>
          </a:xfrm>
          <a:prstGeom prst="rect">
            <a:avLst/>
          </a:prstGeom>
          <a:noFill/>
          <a:ln w="28575">
            <a:solidFill>
              <a:srgbClr val="A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36169" y="1138988"/>
            <a:ext cx="3160295" cy="2310063"/>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06189" y="1192193"/>
            <a:ext cx="2117558" cy="1630045"/>
          </a:xfrm>
          <a:prstGeom prst="rect">
            <a:avLst/>
          </a:prstGeom>
          <a:noFill/>
        </p:spPr>
        <p:txBody>
          <a:bodyPr wrap="square" rtlCol="0">
            <a:spAutoFit/>
          </a:bodyPr>
          <a:lstStyle/>
          <a:p>
            <a:r>
              <a:rPr lang="en-US" altLang="zh-CN" sz="10000" dirty="0">
                <a:solidFill>
                  <a:schemeClr val="bg1"/>
                </a:solidFill>
              </a:rPr>
              <a:t>3.5</a:t>
            </a:r>
            <a:endParaRPr lang="zh-CN" altLang="en-US" sz="100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497" b="40819"/>
          <a:stretch>
            <a:fillRect/>
          </a:stretch>
        </p:blipFill>
        <p:spPr>
          <a:xfrm>
            <a:off x="1524879" y="2823409"/>
            <a:ext cx="9142242" cy="2310063"/>
          </a:xfrm>
          <a:prstGeom prst="rect">
            <a:avLst/>
          </a:prstGeom>
        </p:spPr>
      </p:pic>
      <p:sp>
        <p:nvSpPr>
          <p:cNvPr id="2" name="矩形 1"/>
          <p:cNvSpPr/>
          <p:nvPr/>
        </p:nvSpPr>
        <p:spPr>
          <a:xfrm>
            <a:off x="0" y="2823408"/>
            <a:ext cx="12192000" cy="2310063"/>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2240280" y="4035425"/>
            <a:ext cx="10226675" cy="473710"/>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600" b="1" dirty="0">
                <a:solidFill>
                  <a:schemeClr val="bg2">
                    <a:lumMod val="10000"/>
                  </a:schemeClr>
                </a:solidFill>
                <a:latin typeface="微软雅黑" panose="020B0503020204020204" pitchFamily="34" charset="-122"/>
                <a:ea typeface="微软雅黑" panose="020B0503020204020204" pitchFamily="34" charset="-122"/>
              </a:rPr>
              <a:t>   方案对比</a:t>
            </a:r>
            <a:r>
              <a:rPr lang="zh-CN" altLang="en-US" sz="6600" b="1" dirty="0">
                <a:solidFill>
                  <a:schemeClr val="bg2">
                    <a:lumMod val="10000"/>
                  </a:schemeClr>
                </a:solidFill>
                <a:latin typeface="微软雅黑" panose="020B0503020204020204" pitchFamily="34" charset="-122"/>
                <a:ea typeface="微软雅黑" panose="020B0503020204020204" pitchFamily="34" charset="-122"/>
                <a:sym typeface="+mn-ea"/>
              </a:rPr>
              <a:t>选型</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sym typeface="+mn-ea"/>
            </a:endParaRPr>
          </a:p>
          <a:p>
            <a:pPr algn="l"/>
            <a:endParaRPr lang="en-US" altLang="zh-CN" sz="66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429510" y="4337050"/>
            <a:ext cx="7899400" cy="922020"/>
          </a:xfrm>
          <a:prstGeom prst="rect">
            <a:avLst/>
          </a:prstGeom>
          <a:noFill/>
        </p:spPr>
        <p:txBody>
          <a:bodyPr wrap="square" rtlCol="0">
            <a:spAutoFit/>
          </a:bodyPr>
          <a:p>
            <a:r>
              <a:rPr lang="zh-CN" altLang="en-US"/>
              <a:t>上面介绍完分布式链路追踪系统大致的基础知识后下面会介绍如何选型，如果一点基础知识不了解直接进行选型的话可能会导致判断不准，这也是为什么把基础知识放到选型之前的原因。</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14:presetBounceEnd="6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6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fontScale="90000"/>
          </a:bodyPr>
          <a:lstStyle/>
          <a:p>
            <a:r>
              <a:rPr lang="zh-CN" altLang="en-US">
                <a:solidFill>
                  <a:schemeClr val="tx1">
                    <a:lumMod val="65000"/>
                    <a:lumOff val="35000"/>
                  </a:schemeClr>
                </a:solidFill>
                <a:latin typeface="GeosansLight" panose="02000603020000020003" pitchFamily="2" charset="0"/>
                <a:sym typeface="+mn-ea"/>
              </a:rPr>
              <a:t>各方案比较</a:t>
            </a:r>
            <a:r>
              <a:rPr lang="en-US" altLang="zh-CN">
                <a:solidFill>
                  <a:schemeClr val="tx1">
                    <a:lumMod val="65000"/>
                    <a:lumOff val="35000"/>
                  </a:schemeClr>
                </a:solidFill>
                <a:latin typeface="GeosansLight" panose="02000603020000020003" pitchFamily="2" charset="0"/>
                <a:sym typeface="+mn-ea"/>
              </a:rPr>
              <a:t>(</a:t>
            </a:r>
            <a:r>
              <a:rPr lang="zh-CN" altLang="en-US">
                <a:solidFill>
                  <a:schemeClr val="tx1">
                    <a:lumMod val="65000"/>
                    <a:lumOff val="35000"/>
                  </a:schemeClr>
                </a:solidFill>
                <a:latin typeface="GeosansLight" panose="02000603020000020003" pitchFamily="2" charset="0"/>
                <a:sym typeface="+mn-ea"/>
              </a:rPr>
              <a:t>一</a:t>
            </a:r>
            <a:r>
              <a:rPr lang="en-US" altLang="zh-CN">
                <a:solidFill>
                  <a:schemeClr val="tx1">
                    <a:lumMod val="65000"/>
                    <a:lumOff val="35000"/>
                  </a:schemeClr>
                </a:solidFill>
                <a:latin typeface="GeosansLight" panose="02000603020000020003" pitchFamily="2" charset="0"/>
                <a:sym typeface="+mn-ea"/>
              </a:rPr>
              <a:t>)</a:t>
            </a:r>
            <a:endParaRPr lang="en-US" altLang="zh-CN" dirty="0">
              <a:solidFill>
                <a:schemeClr val="tx1">
                  <a:lumMod val="65000"/>
                  <a:lumOff val="35000"/>
                </a:schemeClr>
              </a:solidFill>
              <a:latin typeface="GeosansLight" panose="02000603020000020003" pitchFamily="2" charset="0"/>
              <a:ea typeface="微软雅黑" panose="020B0503020204020204" pitchFamily="34" charset="-122"/>
              <a:sym typeface="+mn-ea"/>
            </a:endParaRPr>
          </a:p>
        </p:txBody>
      </p:sp>
      <p:sp>
        <p:nvSpPr>
          <p:cNvPr id="2" name="页脚占位符 1"/>
          <p:cNvSpPr>
            <a:spLocks noGrp="1"/>
          </p:cNvSpPr>
          <p:nvPr>
            <p:ph type="ftr" sz="quarter" idx="11"/>
          </p:nvPr>
        </p:nvSpPr>
        <p:spPr>
          <a:xfrm>
            <a:off x="669924" y="6240463"/>
            <a:ext cx="4140201" cy="206381"/>
          </a:xfrm>
        </p:spPr>
        <p:txBody>
          <a:bodyPr/>
          <a:p>
            <a:r>
              <a:rPr lang="en-US" altLang="zh-CN"/>
              <a:t>skywalking在小米应用</a:t>
            </a:r>
            <a:endParaRPr lang="zh-CN" altLang="en-US" dirty="0"/>
          </a:p>
        </p:txBody>
      </p:sp>
      <p:graphicFrame>
        <p:nvGraphicFramePr>
          <p:cNvPr id="3" name="表格 2"/>
          <p:cNvGraphicFramePr>
            <a:graphicFrameLocks noGrp="1"/>
          </p:cNvGraphicFramePr>
          <p:nvPr>
            <p:custDataLst>
              <p:tags r:id="rId1"/>
            </p:custDataLst>
          </p:nvPr>
        </p:nvGraphicFramePr>
        <p:xfrm>
          <a:off x="716280" y="1283335"/>
          <a:ext cx="10512425" cy="5269230"/>
        </p:xfrm>
        <a:graphic>
          <a:graphicData uri="http://schemas.openxmlformats.org/drawingml/2006/table">
            <a:tbl>
              <a:tblPr/>
              <a:tblGrid>
                <a:gridCol w="1313815"/>
                <a:gridCol w="1314450"/>
                <a:gridCol w="1313815"/>
                <a:gridCol w="1314450"/>
                <a:gridCol w="1313815"/>
                <a:gridCol w="1313815"/>
                <a:gridCol w="1314450"/>
                <a:gridCol w="1313815"/>
              </a:tblGrid>
              <a:tr h="918845">
                <a:tc>
                  <a:txBody>
                    <a:bodyPr/>
                    <a:p>
                      <a:pPr algn="l" fontAlgn="ctr"/>
                      <a:r>
                        <a:rPr lang="zh-CN" altLang="en-US" b="1" dirty="0">
                          <a:effectLst/>
                        </a:rPr>
                        <a:t>类别</a:t>
                      </a:r>
                      <a:endParaRPr lang="zh-CN"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dirty="0" err="1">
                          <a:effectLst/>
                        </a:rPr>
                        <a:t>Zipkin</a:t>
                      </a:r>
                      <a:endParaRPr 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dirty="0">
                          <a:effectLst/>
                        </a:rPr>
                        <a:t>Pinpoint</a:t>
                      </a:r>
                      <a:endParaRPr 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a:effectLst/>
                        </a:rPr>
                        <a:t>SkyWalking</a:t>
                      </a:r>
                      <a:endParaRPr lang="en-US" b="1">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dirty="0">
                          <a:effectLst/>
                        </a:rPr>
                        <a:t>CAT</a:t>
                      </a:r>
                      <a:endParaRPr 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buNone/>
                      </a:pPr>
                      <a:r>
                        <a:rPr lang="en-US" altLang="zh-CN" sz="1800" b="1" dirty="0">
                          <a:sym typeface="+mn-ea"/>
                        </a:rPr>
                        <a:t>jaeger</a:t>
                      </a:r>
                      <a:endParaRPr lang="en-US"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buNone/>
                      </a:pPr>
                      <a:r>
                        <a:rPr lang="zh-CN" altLang="en-US" b="1" dirty="0">
                          <a:effectLst/>
                        </a:rPr>
                        <a:t>听云</a:t>
                      </a:r>
                      <a:endParaRPr lang="zh-CN"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buNone/>
                      </a:pPr>
                      <a:r>
                        <a:rPr lang="zh-CN" altLang="en-US" b="1" dirty="0">
                          <a:effectLst/>
                        </a:rPr>
                        <a:t>阿里云</a:t>
                      </a:r>
                      <a:endParaRPr lang="zh-CN"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63165">
                <a:tc>
                  <a:txBody>
                    <a:bodyPr/>
                    <a:p>
                      <a:pPr fontAlgn="ctr"/>
                      <a:r>
                        <a:rPr lang="zh-CN" altLang="en-US">
                          <a:effectLst/>
                        </a:rPr>
                        <a:t>实现方式</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sz="1800" dirty="0">
                          <a:effectLst/>
                          <a:sym typeface="+mn-ea"/>
                        </a:rPr>
                        <a:t>代码埋点</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字节码增强</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字节码增强</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代码埋点</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代码埋点</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字节码增强</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b="0" dirty="0" err="1">
                          <a:effectLst/>
                          <a:sym typeface="+mn-ea"/>
                        </a:rPr>
                        <a:t>基于</a:t>
                      </a:r>
                      <a:r>
                        <a:rPr lang="en-US" sz="1800" b="0" dirty="0" err="1">
                          <a:effectLst/>
                          <a:sym typeface="+mn-ea"/>
                        </a:rPr>
                        <a:t>Zipkin</a:t>
                      </a:r>
                      <a:r>
                        <a:rPr lang="zh-CN" altLang="en-US" sz="1800" b="0" dirty="0" err="1">
                          <a:effectLst/>
                          <a:sym typeface="+mn-ea"/>
                        </a:rPr>
                        <a:t>、</a:t>
                      </a:r>
                      <a:r>
                        <a:rPr lang="en-US" sz="1800" b="0">
                          <a:effectLst/>
                          <a:sym typeface="+mn-ea"/>
                        </a:rPr>
                        <a:t>SkyWalking</a:t>
                      </a:r>
                      <a:r>
                        <a:rPr lang="zh-CN" altLang="en-US" sz="1800" b="0">
                          <a:effectLst/>
                          <a:sym typeface="+mn-ea"/>
                        </a:rPr>
                        <a:t>等</a:t>
                      </a:r>
                      <a:r>
                        <a:rPr lang="zh-CN" altLang="en-US" sz="1800" b="0">
                          <a:effectLst/>
                          <a:sym typeface="+mn-ea"/>
                        </a:rPr>
                        <a:t>实现</a:t>
                      </a:r>
                      <a:endParaRPr lang="en-US" sz="1800" b="1">
                        <a:effectLst/>
                        <a:sym typeface="+mn-ea"/>
                      </a:endParaRPr>
                    </a:p>
                    <a:p>
                      <a:pPr fontAlgn="ctr">
                        <a:buNone/>
                      </a:pPr>
                      <a:endParaRPr lang="zh-CN" altLang="en-US" sz="1800" b="1" dirty="0" err="1">
                        <a:effectLst/>
                        <a:sym typeface="+mn-ea"/>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887220">
                <a:tc>
                  <a:txBody>
                    <a:bodyPr/>
                    <a:p>
                      <a:pPr fontAlgn="ctr">
                        <a:buNone/>
                      </a:pPr>
                      <a:r>
                        <a:rPr lang="zh-CN" altLang="en-US">
                          <a:effectLst/>
                        </a:rPr>
                        <a:t>支持语言</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dirty="0">
                          <a:effectLst/>
                        </a:rPr>
                        <a:t>几乎所有主流开发语言</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dirty="0">
                          <a:effectLst/>
                        </a:rPr>
                        <a:t>php</a:t>
                      </a:r>
                      <a:r>
                        <a:rPr lang="zh-CN" altLang="en-US" dirty="0">
                          <a:effectLst/>
                        </a:rPr>
                        <a:t>、</a:t>
                      </a:r>
                      <a:r>
                        <a:rPr lang="en-US" altLang="zh-CN" dirty="0">
                          <a:effectLst/>
                        </a:rPr>
                        <a:t>java</a:t>
                      </a:r>
                      <a:r>
                        <a:rPr lang="zh-CN" altLang="en-US" dirty="0">
                          <a:effectLst/>
                        </a:rPr>
                        <a:t>、</a:t>
                      </a:r>
                      <a:r>
                        <a:rPr lang="en-US" altLang="zh-CN" dirty="0">
                          <a:effectLst/>
                        </a:rPr>
                        <a:t>python</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几乎所有主流开发语言</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几乎所有主流开发语言</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几乎所有主流开发语言</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endParaRPr lang="zh-CN" altLang="en-US" sz="1800" dirty="0">
                        <a:effectLst/>
                        <a:sym typeface="+mn-ea"/>
                      </a:endParaRPr>
                    </a:p>
                    <a:p>
                      <a:pPr fontAlgn="ctr">
                        <a:buNone/>
                      </a:pPr>
                      <a:r>
                        <a:rPr lang="zh-CN" altLang="en-US" sz="1800" dirty="0">
                          <a:effectLst/>
                          <a:sym typeface="+mn-ea"/>
                        </a:rPr>
                        <a:t>几乎所有主流开发语言</a:t>
                      </a:r>
                      <a:endParaRPr lang="zh-CN" altLang="en-US" sz="1800" dirty="0">
                        <a:effectLst/>
                      </a:endParaRPr>
                    </a:p>
                    <a:p>
                      <a:pPr fontAlgn="ctr">
                        <a:buNone/>
                      </a:pP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几乎所有主流开发语言</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fontScale="90000"/>
          </a:bodyPr>
          <a:lstStyle/>
          <a:p>
            <a:r>
              <a:rPr lang="zh-CN" altLang="en-US">
                <a:solidFill>
                  <a:schemeClr val="tx1">
                    <a:lumMod val="65000"/>
                    <a:lumOff val="35000"/>
                  </a:schemeClr>
                </a:solidFill>
                <a:latin typeface="GeosansLight" panose="02000603020000020003" pitchFamily="2" charset="0"/>
                <a:sym typeface="+mn-ea"/>
              </a:rPr>
              <a:t>各</a:t>
            </a:r>
            <a:r>
              <a:rPr lang="zh-CN" altLang="en-US">
                <a:solidFill>
                  <a:schemeClr val="tx1">
                    <a:lumMod val="65000"/>
                    <a:lumOff val="35000"/>
                  </a:schemeClr>
                </a:solidFill>
                <a:latin typeface="GeosansLight" panose="02000603020000020003" pitchFamily="2" charset="0"/>
                <a:sym typeface="+mn-ea"/>
              </a:rPr>
              <a:t>方案比较</a:t>
            </a:r>
            <a:r>
              <a:rPr lang="en-US" altLang="zh-CN">
                <a:solidFill>
                  <a:schemeClr val="tx1">
                    <a:lumMod val="65000"/>
                    <a:lumOff val="35000"/>
                  </a:schemeClr>
                </a:solidFill>
                <a:latin typeface="GeosansLight" panose="02000603020000020003" pitchFamily="2" charset="0"/>
                <a:sym typeface="+mn-ea"/>
              </a:rPr>
              <a:t>(</a:t>
            </a:r>
            <a:r>
              <a:rPr lang="zh-CN" altLang="en-US">
                <a:solidFill>
                  <a:schemeClr val="tx1">
                    <a:lumMod val="65000"/>
                    <a:lumOff val="35000"/>
                  </a:schemeClr>
                </a:solidFill>
                <a:latin typeface="GeosansLight" panose="02000603020000020003" pitchFamily="2" charset="0"/>
                <a:sym typeface="+mn-ea"/>
              </a:rPr>
              <a:t>二</a:t>
            </a:r>
            <a:r>
              <a:rPr lang="en-US" altLang="zh-CN">
                <a:solidFill>
                  <a:schemeClr val="tx1">
                    <a:lumMod val="65000"/>
                    <a:lumOff val="35000"/>
                  </a:schemeClr>
                </a:solidFill>
                <a:latin typeface="GeosansLight" panose="02000603020000020003" pitchFamily="2" charset="0"/>
                <a:sym typeface="+mn-ea"/>
              </a:rPr>
              <a:t>)</a:t>
            </a:r>
            <a:endParaRPr lang="en-US" altLang="zh-CN" dirty="0">
              <a:solidFill>
                <a:schemeClr val="tx1">
                  <a:lumMod val="65000"/>
                  <a:lumOff val="35000"/>
                </a:schemeClr>
              </a:solidFill>
              <a:latin typeface="GeosansLight" panose="02000603020000020003" pitchFamily="2" charset="0"/>
              <a:ea typeface="微软雅黑" panose="020B0503020204020204" pitchFamily="34" charset="-122"/>
              <a:sym typeface="+mn-ea"/>
            </a:endParaRPr>
          </a:p>
        </p:txBody>
      </p:sp>
      <p:graphicFrame>
        <p:nvGraphicFramePr>
          <p:cNvPr id="5" name="表格 4"/>
          <p:cNvGraphicFramePr>
            <a:graphicFrameLocks noGrp="1"/>
          </p:cNvGraphicFramePr>
          <p:nvPr>
            <p:custDataLst>
              <p:tags r:id="rId1"/>
            </p:custDataLst>
          </p:nvPr>
        </p:nvGraphicFramePr>
        <p:xfrm>
          <a:off x="800735" y="1262380"/>
          <a:ext cx="10549255" cy="5474970"/>
        </p:xfrm>
        <a:graphic>
          <a:graphicData uri="http://schemas.openxmlformats.org/drawingml/2006/table">
            <a:tbl>
              <a:tblPr/>
              <a:tblGrid>
                <a:gridCol w="1344295"/>
                <a:gridCol w="1342390"/>
                <a:gridCol w="1141730"/>
                <a:gridCol w="1346200"/>
                <a:gridCol w="1343660"/>
                <a:gridCol w="1343660"/>
                <a:gridCol w="1343025"/>
                <a:gridCol w="1344295"/>
              </a:tblGrid>
              <a:tr h="702310">
                <a:tc>
                  <a:txBody>
                    <a:bodyPr/>
                    <a:p>
                      <a:pPr algn="l" fontAlgn="ctr"/>
                      <a:r>
                        <a:rPr lang="zh-CN" altLang="en-US" b="1" dirty="0">
                          <a:effectLst/>
                        </a:rPr>
                        <a:t>类别</a:t>
                      </a:r>
                      <a:endParaRPr lang="zh-CN"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dirty="0" err="1">
                          <a:effectLst/>
                        </a:rPr>
                        <a:t>Zipkin</a:t>
                      </a:r>
                      <a:endParaRPr 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a:effectLst/>
                        </a:rPr>
                        <a:t>Pinpoint</a:t>
                      </a:r>
                      <a:endParaRPr lang="en-US" b="1">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a:effectLst/>
                        </a:rPr>
                        <a:t>SkyWalking</a:t>
                      </a:r>
                      <a:endParaRPr lang="en-US" b="1">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r>
                        <a:rPr lang="en-US" b="1" dirty="0" smtClean="0">
                          <a:effectLst/>
                        </a:rPr>
                        <a:t>CAT</a:t>
                      </a:r>
                      <a:endParaRPr 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buNone/>
                      </a:pPr>
                      <a:r>
                        <a:rPr lang="en-US" altLang="zh-CN" sz="1800" b="1" dirty="0">
                          <a:sym typeface="+mn-ea"/>
                        </a:rPr>
                        <a:t>jaeger</a:t>
                      </a:r>
                      <a:endParaRPr lang="en-US"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buNone/>
                      </a:pPr>
                      <a:r>
                        <a:rPr lang="zh-CN" altLang="zh-CN" b="1" dirty="0">
                          <a:effectLst/>
                        </a:rPr>
                        <a:t>阿里云</a:t>
                      </a:r>
                      <a:endParaRPr lang="zh-CN" altLang="zh-CN"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algn="l" fontAlgn="ctr">
                        <a:buNone/>
                      </a:pPr>
                      <a:r>
                        <a:rPr lang="zh-CN" altLang="en-US" b="1" dirty="0">
                          <a:effectLst/>
                        </a:rPr>
                        <a:t>听云</a:t>
                      </a:r>
                      <a:endParaRPr lang="zh-CN" altLang="en-US" b="1"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61340">
                <a:tc>
                  <a:txBody>
                    <a:bodyPr/>
                    <a:p>
                      <a:pPr fontAlgn="ctr"/>
                      <a:r>
                        <a:rPr lang="zh-CN" altLang="en-US">
                          <a:effectLst/>
                        </a:rPr>
                        <a:t>颗粒度</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a:effectLst/>
                        </a:rPr>
                        <a:t>接口级</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方法级</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方法级</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smtClean="0">
                          <a:effectLst/>
                        </a:rPr>
                        <a:t>方法级</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a:effectLst/>
                          <a:sym typeface="+mn-ea"/>
                        </a:rPr>
                        <a:t>接口级</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a:effectLst/>
                          <a:sym typeface="+mn-ea"/>
                        </a:rPr>
                        <a:t>接口级</a:t>
                      </a:r>
                      <a:r>
                        <a:rPr lang="en-US" altLang="zh-CN" sz="1800">
                          <a:effectLst/>
                          <a:sym typeface="+mn-ea"/>
                        </a:rPr>
                        <a:t>/</a:t>
                      </a:r>
                      <a:r>
                        <a:rPr lang="zh-CN" altLang="en-US" sz="1800">
                          <a:effectLst/>
                          <a:sym typeface="+mn-ea"/>
                        </a:rPr>
                        <a:t>方法级</a:t>
                      </a:r>
                      <a:endParaRPr lang="zh-CN" altLang="en-US" sz="1800" dirty="0">
                        <a:effectLst/>
                        <a:sym typeface="+mn-ea"/>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dirty="0">
                          <a:effectLst/>
                        </a:rPr>
                        <a:t>方法级</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02945">
                <a:tc>
                  <a:txBody>
                    <a:bodyPr/>
                    <a:p>
                      <a:pPr fontAlgn="ctr"/>
                      <a:r>
                        <a:rPr lang="zh-CN" altLang="en-US">
                          <a:effectLst/>
                        </a:rPr>
                        <a:t>全局调用统计</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en-US" altLang="zh-CN">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sz="1800" dirty="0">
                        <a:effectLst/>
                        <a:sym typeface="+mn-ea"/>
                      </a:endParaRPr>
                    </a:p>
                    <a:p>
                      <a:pPr fontAlgn="ctr">
                        <a:buNone/>
                      </a:pP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69290">
                <a:tc>
                  <a:txBody>
                    <a:bodyPr/>
                    <a:p>
                      <a:pPr fontAlgn="ctr"/>
                      <a:r>
                        <a:rPr lang="en-US">
                          <a:effectLst/>
                        </a:rPr>
                        <a:t>traceid</a:t>
                      </a:r>
                      <a:r>
                        <a:rPr lang="zh-CN" altLang="en-US">
                          <a:effectLst/>
                        </a:rPr>
                        <a:t>查询</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43230">
                <a:tc>
                  <a:txBody>
                    <a:bodyPr/>
                    <a:p>
                      <a:pPr fontAlgn="ctr"/>
                      <a:r>
                        <a:rPr lang="zh-CN" altLang="en-US">
                          <a:effectLst/>
                        </a:rPr>
                        <a:t>报警</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smtClean="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dirty="0">
                          <a:effectLst/>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02310">
                <a:tc>
                  <a:txBody>
                    <a:bodyPr/>
                    <a:p>
                      <a:pPr fontAlgn="ctr">
                        <a:buNone/>
                      </a:pPr>
                      <a:r>
                        <a:rPr lang="en-US" altLang="zh-CN">
                          <a:effectLst/>
                        </a:rPr>
                        <a:t>app</a:t>
                      </a:r>
                      <a:r>
                        <a:rPr lang="zh-CN" altLang="zh-CN">
                          <a:effectLst/>
                        </a:rPr>
                        <a:t>客户</a:t>
                      </a:r>
                      <a:r>
                        <a:rPr lang="zh-CN" altLang="en-US">
                          <a:effectLst/>
                        </a:rPr>
                        <a:t>端监控</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dirty="0">
                          <a:effectLst/>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dirty="0">
                          <a:effectLst/>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dirty="0">
                          <a:effectLst/>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dirty="0">
                          <a:effectLst/>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02945">
                <a:tc>
                  <a:txBody>
                    <a:bodyPr/>
                    <a:p>
                      <a:pPr fontAlgn="ctr">
                        <a:buNone/>
                      </a:pPr>
                      <a:r>
                        <a:rPr lang="zh-CN" altLang="en-US">
                          <a:effectLst/>
                        </a:rPr>
                        <a:t>浏览器监控</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en-US" altLang="zh-CN">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en-US" altLang="zh-CN" sz="1800" dirty="0">
                          <a:effectLst/>
                          <a:sym typeface="+mn-ea"/>
                        </a:rPr>
                        <a:t>X</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altLang="en-US" sz="1800" dirty="0">
                          <a:effectLst/>
                          <a:sym typeface="+mn-ea"/>
                        </a:rPr>
                        <a:t>√</a:t>
                      </a:r>
                      <a:endParaRPr lang="zh-CN" altLang="en-US" sz="1800" dirty="0">
                        <a:effectLst/>
                      </a:endParaRPr>
                    </a:p>
                    <a:p>
                      <a:pPr fontAlgn="ctr">
                        <a:buNone/>
                      </a:pP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63245">
                <a:tc>
                  <a:txBody>
                    <a:bodyPr/>
                    <a:p>
                      <a:pPr fontAlgn="ctr"/>
                      <a:r>
                        <a:rPr lang="zh-CN" altLang="en-US">
                          <a:effectLst/>
                        </a:rPr>
                        <a:t>数据存放位置</a:t>
                      </a:r>
                      <a:endParaRPr lang="zh-CN" alt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sz="1800">
                          <a:effectLst/>
                          <a:sym typeface="+mn-ea"/>
                        </a:rPr>
                        <a:t>自己服务器</a:t>
                      </a:r>
                      <a:endParaRPr lang="en-US" altLang="zh-CN">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sz="1800">
                          <a:effectLst/>
                          <a:sym typeface="+mn-ea"/>
                        </a:rPr>
                        <a:t>自己服务器</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sz="1800">
                          <a:effectLst/>
                          <a:sym typeface="+mn-ea"/>
                        </a:rPr>
                        <a:t>自己服务器</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sz="1800">
                          <a:effectLst/>
                          <a:sym typeface="+mn-ea"/>
                        </a:rPr>
                        <a:t>自己服务器</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r>
                        <a:rPr lang="zh-CN" altLang="en-US" sz="1800">
                          <a:effectLst/>
                          <a:sym typeface="+mn-ea"/>
                        </a:rPr>
                        <a:t>自己服务器</a:t>
                      </a:r>
                      <a:endParaRPr lang="zh-CN" altLang="en-US"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sz="1800" dirty="0">
                          <a:effectLst/>
                          <a:sym typeface="+mn-ea"/>
                        </a:rPr>
                        <a:t>云端</a:t>
                      </a:r>
                      <a:endParaRPr 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p>
                      <a:pPr fontAlgn="ctr">
                        <a:buNone/>
                      </a:pPr>
                      <a:r>
                        <a:rPr lang="zh-CN" sz="1800" dirty="0">
                          <a:effectLst/>
                          <a:sym typeface="+mn-ea"/>
                        </a:rPr>
                        <a:t>云端</a:t>
                      </a:r>
                      <a:endParaRPr lang="en-US" altLang="zh-CN"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04742" y="2093236"/>
            <a:ext cx="8903369" cy="4292541"/>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404207" y="3298017"/>
            <a:ext cx="7647414" cy="2084070"/>
          </a:xfrm>
          <a:prstGeom prst="rect">
            <a:avLst/>
          </a:prstGeom>
          <a:noFill/>
        </p:spPr>
        <p:txBody>
          <a:bodyPr wrap="square" rtlCol="0">
            <a:spAutoFit/>
          </a:bodyPr>
          <a:lstStyle/>
          <a:p>
            <a:pPr algn="just">
              <a:lnSpc>
                <a:spcPct val="120000"/>
              </a:lnSpc>
              <a:defRPr/>
            </a:pPr>
            <a:r>
              <a:rPr b="1" dirty="0">
                <a:solidFill>
                  <a:schemeClr val="bg2">
                    <a:lumMod val="25000"/>
                  </a:schemeClr>
                </a:solidFill>
                <a:latin typeface="+mn-ea"/>
                <a:sym typeface="+mn-ea"/>
              </a:rPr>
              <a:t>Apache SkyWalking</a:t>
            </a:r>
            <a:r>
              <a:rPr lang="zh-CN" b="1" dirty="0">
                <a:solidFill>
                  <a:schemeClr val="bg2">
                    <a:lumMod val="25000"/>
                  </a:schemeClr>
                </a:solidFill>
                <a:latin typeface="+mn-ea"/>
                <a:sym typeface="+mn-ea"/>
              </a:rPr>
              <a:t>在小米公司的应用</a:t>
            </a:r>
            <a:endParaRPr lang="zh-CN" b="1" dirty="0">
              <a:solidFill>
                <a:schemeClr val="bg2">
                  <a:lumMod val="25000"/>
                </a:schemeClr>
              </a:solidFill>
              <a:latin typeface="+mn-ea"/>
            </a:endParaRPr>
          </a:p>
          <a:p>
            <a:pPr algn="just">
              <a:lnSpc>
                <a:spcPct val="120000"/>
              </a:lnSpc>
              <a:defRPr/>
            </a:pPr>
            <a:r>
              <a:rPr lang="zh-CN" altLang="en-US">
                <a:sym typeface="+mn-ea"/>
              </a:rPr>
              <a:t>由于分布式链路追踪系统比较抽象不容易被理解，整个</a:t>
            </a:r>
            <a:r>
              <a:rPr lang="en-US" altLang="zh-CN">
                <a:sym typeface="+mn-ea"/>
              </a:rPr>
              <a:t>ppt</a:t>
            </a:r>
            <a:r>
              <a:rPr lang="zh-CN" altLang="en-US">
                <a:sym typeface="+mn-ea"/>
              </a:rPr>
              <a:t>会从互联网从业人员都理解的面临的技术痛点作为出发点，逐渐过度到</a:t>
            </a:r>
            <a:r>
              <a:rPr lang="en-US" altLang="zh-CN">
                <a:sym typeface="+mn-ea"/>
              </a:rPr>
              <a:t>Apache SkyWalking</a:t>
            </a:r>
            <a:r>
              <a:rPr lang="zh-CN" altLang="en-US">
                <a:sym typeface="+mn-ea"/>
              </a:rPr>
              <a:t>，包括不限于分布式链路追踪系统背景、简介、选型、原理、方案、收益、总结问答 </a:t>
            </a:r>
            <a:r>
              <a:rPr lang="en-US" altLang="zh-CN">
                <a:sym typeface="+mn-ea"/>
              </a:rPr>
              <a:t>, </a:t>
            </a:r>
            <a:r>
              <a:rPr lang="zh-CN" altLang="zh-CN">
                <a:sym typeface="+mn-ea"/>
              </a:rPr>
              <a:t>总时间约在</a:t>
            </a:r>
            <a:r>
              <a:rPr lang="en-US" altLang="zh-CN">
                <a:sym typeface="+mn-ea"/>
              </a:rPr>
              <a:t>40</a:t>
            </a:r>
            <a:r>
              <a:rPr lang="zh-CN" altLang="en-US">
                <a:sym typeface="+mn-ea"/>
              </a:rPr>
              <a:t>分钟</a:t>
            </a:r>
            <a:r>
              <a:rPr lang="zh-CN" altLang="zh-CN">
                <a:sym typeface="+mn-ea"/>
              </a:rPr>
              <a:t>以内，争取让来听分享的每个人都有不同程度的收获</a:t>
            </a:r>
            <a:r>
              <a:rPr lang="en-US" altLang="zh-CN">
                <a:sym typeface="+mn-ea"/>
              </a:rPr>
              <a:t>,</a:t>
            </a:r>
            <a:r>
              <a:rPr lang="zh-CN" altLang="en-US">
                <a:sym typeface="+mn-ea"/>
              </a:rPr>
              <a:t>涉及</a:t>
            </a:r>
            <a:r>
              <a:rPr lang="zh-CN" altLang="en-US">
                <a:sym typeface="+mn-ea"/>
              </a:rPr>
              <a:t>到技术点会优先说整体技术</a:t>
            </a:r>
            <a:r>
              <a:rPr lang="zh-CN" altLang="zh-CN">
                <a:sym typeface="+mn-ea"/>
              </a:rPr>
              <a:t>。</a:t>
            </a:r>
            <a:endParaRPr lang="en-US" altLang="zh-CN" kern="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5" name="组合 64"/>
          <p:cNvGrpSpPr/>
          <p:nvPr/>
        </p:nvGrpSpPr>
        <p:grpSpPr>
          <a:xfrm>
            <a:off x="2295327" y="1718805"/>
            <a:ext cx="1944000" cy="697596"/>
            <a:chOff x="2295327" y="1718805"/>
            <a:chExt cx="1944000" cy="697596"/>
          </a:xfrm>
        </p:grpSpPr>
        <p:sp>
          <p:nvSpPr>
            <p:cNvPr id="15" name="矩形 14"/>
            <p:cNvSpPr/>
            <p:nvPr/>
          </p:nvSpPr>
          <p:spPr>
            <a:xfrm>
              <a:off x="2295327" y="1718805"/>
              <a:ext cx="1944000" cy="68400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404186" y="1770070"/>
              <a:ext cx="1716193" cy="646331"/>
            </a:xfrm>
            <a:prstGeom prst="rect">
              <a:avLst/>
            </a:prstGeom>
            <a:noFill/>
          </p:spPr>
          <p:txBody>
            <a:bodyPr wrap="square" rtlCol="0" anchor="ct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defTabSz="1219200">
                <a:defRPr/>
              </a:pPr>
              <a:r>
                <a:rPr lang="zh-CN" altLang="en-US" sz="4500" dirty="0">
                  <a:solidFill>
                    <a:schemeClr val="bg1"/>
                  </a:solidFill>
                </a:rPr>
                <a:t>前言</a:t>
              </a:r>
              <a:endParaRPr lang="zh-CN" altLang="en-US" sz="4500" dirty="0">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iterate type="wd">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
          <p:cNvSpPr>
            <a:spLocks noGrp="1"/>
          </p:cNvSpPr>
          <p:nvPr>
            <p:ph type="title"/>
          </p:nvPr>
        </p:nvSpPr>
        <p:spPr>
          <a:xfrm>
            <a:off x="1431925" y="234950"/>
            <a:ext cx="6878955" cy="552450"/>
          </a:xfrm>
        </p:spPr>
        <p:txBody>
          <a:bodyPr>
            <a:normAutofit/>
          </a:bodyPr>
          <a:lstStyle/>
          <a:p>
            <a:r>
              <a:rPr lang="zh-CN">
                <a:solidFill>
                  <a:schemeClr val="tx1">
                    <a:lumMod val="65000"/>
                    <a:lumOff val="35000"/>
                  </a:schemeClr>
                </a:solidFill>
                <a:latin typeface="GeosansLight" panose="02000603020000020003" pitchFamily="2" charset="0"/>
                <a:sym typeface="+mn-ea"/>
              </a:rPr>
              <a:t>小米的业务特点</a:t>
            </a:r>
            <a:endParaRPr lang="zh-CN" dirty="0">
              <a:solidFill>
                <a:schemeClr val="tx1">
                  <a:lumMod val="65000"/>
                  <a:lumOff val="35000"/>
                </a:schemeClr>
              </a:solidFill>
              <a:latin typeface="GeosansLight" panose="02000603020000020003" pitchFamily="2" charset="0"/>
              <a:ea typeface="微软雅黑" panose="020B0503020204020204" pitchFamily="34" charset="-122"/>
              <a:sym typeface="+mn-ea"/>
            </a:endParaRPr>
          </a:p>
        </p:txBody>
      </p:sp>
      <p:sp>
        <p:nvSpPr>
          <p:cNvPr id="4" name="文本框 3"/>
          <p:cNvSpPr txBox="1"/>
          <p:nvPr/>
        </p:nvSpPr>
        <p:spPr>
          <a:xfrm>
            <a:off x="1616075" y="2690495"/>
            <a:ext cx="8688705" cy="1476375"/>
          </a:xfrm>
          <a:prstGeom prst="rect">
            <a:avLst/>
          </a:prstGeom>
          <a:noFill/>
        </p:spPr>
        <p:txBody>
          <a:bodyPr wrap="square" rtlCol="0">
            <a:spAutoFit/>
          </a:bodyPr>
          <a:p>
            <a:r>
              <a:rPr lang="en-US" altLang="zh-CN"/>
              <a:t>1</a:t>
            </a:r>
            <a:r>
              <a:rPr lang="zh-CN" altLang="en-US"/>
              <a:t>：多语言共同存在，有</a:t>
            </a:r>
            <a:r>
              <a:rPr lang="en-US" altLang="zh-CN"/>
              <a:t>php</a:t>
            </a:r>
            <a:r>
              <a:rPr lang="zh-CN" altLang="en-US"/>
              <a:t>、</a:t>
            </a:r>
            <a:r>
              <a:rPr lang="en-US" altLang="zh-CN"/>
              <a:t>java</a:t>
            </a:r>
            <a:r>
              <a:rPr lang="zh-CN" altLang="en-US"/>
              <a:t>、</a:t>
            </a:r>
            <a:r>
              <a:rPr lang="en-US" altLang="zh-CN"/>
              <a:t>go</a:t>
            </a:r>
            <a:r>
              <a:rPr lang="zh-CN" altLang="en-US"/>
              <a:t>、</a:t>
            </a:r>
            <a:r>
              <a:rPr lang="en-US" altLang="zh-CN"/>
              <a:t>.net</a:t>
            </a:r>
            <a:r>
              <a:rPr lang="zh-CN" altLang="en-US"/>
              <a:t>等</a:t>
            </a:r>
            <a:endParaRPr lang="en-US" altLang="zh-CN"/>
          </a:p>
          <a:p>
            <a:r>
              <a:rPr lang="en-US" altLang="zh-CN"/>
              <a:t>2</a:t>
            </a:r>
            <a:r>
              <a:rPr lang="zh-CN" altLang="en-US"/>
              <a:t>：有线下小米之家、国内外商城等业务比较多，如果都修改代码代码去埋点成本比较大，也增加了业务人员的负担</a:t>
            </a:r>
            <a:endParaRPr lang="zh-CN" altLang="en-US"/>
          </a:p>
          <a:p>
            <a:r>
              <a:rPr lang="en-US" altLang="zh-CN"/>
              <a:t>3</a:t>
            </a:r>
            <a:r>
              <a:rPr lang="zh-CN" altLang="en-US"/>
              <a:t>：自己业务用好了还会推广给别人部门，做到产出最大化，因为别人部门也面临缺一款好用的全链路监控系统的问题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1280160" y="1016635"/>
            <a:ext cx="4215130" cy="1073150"/>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zh-CN" sz="4800" b="1" dirty="0"/>
                <a:t>选择</a:t>
              </a:r>
              <a:r>
                <a:rPr lang="en-US" altLang="zh-CN" sz="4800" b="1" dirty="0"/>
                <a:t>apache skywalking</a:t>
              </a:r>
              <a:r>
                <a:rPr lang="zh-CN" altLang="en-US" sz="4800" b="1" dirty="0"/>
                <a:t>的原因</a:t>
              </a:r>
              <a:endParaRPr lang="zh-CN" altLang="en-US" sz="4800" b="1" dirty="0"/>
            </a:p>
          </p:txBody>
        </p:sp>
      </p:grpSp>
      <p:sp>
        <p:nvSpPr>
          <p:cNvPr id="39" name="TextBox 38"/>
          <p:cNvSpPr txBox="1"/>
          <p:nvPr/>
        </p:nvSpPr>
        <p:spPr>
          <a:xfrm>
            <a:off x="1090964" y="2514876"/>
            <a:ext cx="7452869" cy="2249170"/>
          </a:xfrm>
          <a:prstGeom prst="rect">
            <a:avLst/>
          </a:prstGeom>
          <a:noFill/>
        </p:spPr>
        <p:txBody>
          <a:bodyPr wrap="square" lIns="91464" tIns="45732" rIns="91464" bIns="45732" rtlCol="0">
            <a:spAutoFit/>
          </a:bodyPr>
          <a:lstStyle/>
          <a:p>
            <a:pPr>
              <a:lnSpc>
                <a:spcPct val="130000"/>
              </a:lnSpc>
              <a:defRPr/>
            </a:pPr>
            <a:r>
              <a:rPr lang="zh-CN" kern="0" dirty="0">
                <a:solidFill>
                  <a:srgbClr val="7F7F7F">
                    <a:lumMod val="50000"/>
                  </a:srgbClr>
                </a:solidFill>
                <a:latin typeface="微软雅黑" panose="020B0503020204020204" pitchFamily="34" charset="-122"/>
                <a:ea typeface="微软雅黑" panose="020B0503020204020204" pitchFamily="34" charset="-122"/>
              </a:rPr>
              <a:t>每款产品都有其适合的场景，根据我们的业务特点不想修改业务代码需要埋点的</a:t>
            </a:r>
            <a:r>
              <a:rPr lang="en-US" dirty="0" err="1">
                <a:effectLst/>
                <a:sym typeface="+mn-ea"/>
              </a:rPr>
              <a:t>Zipkin</a:t>
            </a:r>
            <a:r>
              <a:rPr lang="zh-CN" altLang="en-US" b="1" dirty="0" err="1">
                <a:effectLst/>
                <a:sym typeface="+mn-ea"/>
              </a:rPr>
              <a:t>、</a:t>
            </a:r>
            <a:r>
              <a:rPr lang="en-US" altLang="zh-CN" dirty="0" err="1">
                <a:effectLst/>
                <a:sym typeface="+mn-ea"/>
              </a:rPr>
              <a:t>cat</a:t>
            </a:r>
            <a:r>
              <a:rPr lang="zh-CN" altLang="en-US" b="1" dirty="0" err="1">
                <a:effectLst/>
                <a:sym typeface="+mn-ea"/>
              </a:rPr>
              <a:t>、</a:t>
            </a:r>
            <a:r>
              <a:rPr lang="en-US" altLang="zh-CN" dirty="0">
                <a:sym typeface="+mn-ea"/>
              </a:rPr>
              <a:t>jaeger</a:t>
            </a:r>
            <a:r>
              <a:rPr lang="zh-CN" altLang="en-US" dirty="0">
                <a:sym typeface="+mn-ea"/>
              </a:rPr>
              <a:t>这几款就排除了</a:t>
            </a:r>
            <a:r>
              <a:rPr lang="zh-CN" kern="0" dirty="0">
                <a:solidFill>
                  <a:srgbClr val="7F7F7F">
                    <a:lumMod val="50000"/>
                  </a:srgbClr>
                </a:solidFill>
                <a:latin typeface="微软雅黑" panose="020B0503020204020204" pitchFamily="34" charset="-122"/>
                <a:ea typeface="微软雅黑" panose="020B0503020204020204" pitchFamily="34" charset="-122"/>
              </a:rPr>
              <a:t>，我们项目众多语言混合开发希望有个强大的社区来做支持</a:t>
            </a:r>
            <a:r>
              <a:rPr lang="en-US" dirty="0">
                <a:effectLst/>
                <a:sym typeface="+mn-ea"/>
              </a:rPr>
              <a:t>Pinpoint</a:t>
            </a:r>
            <a:r>
              <a:rPr lang="zh-CN" altLang="en-US" dirty="0">
                <a:effectLst/>
                <a:sym typeface="+mn-ea"/>
              </a:rPr>
              <a:t>就排除了</a:t>
            </a:r>
            <a:r>
              <a:rPr lang="zh-CN" altLang="en-US" b="1" dirty="0">
                <a:effectLst/>
                <a:sym typeface="+mn-ea"/>
              </a:rPr>
              <a:t>，</a:t>
            </a:r>
            <a:r>
              <a:rPr lang="zh-CN" altLang="en-US" dirty="0">
                <a:effectLst/>
                <a:sym typeface="+mn-ea"/>
              </a:rPr>
              <a:t>我们新零售业务的销售数据保密等级要求是公司的最高级别绝密</a:t>
            </a:r>
            <a:r>
              <a:rPr lang="en-US" altLang="zh-CN" dirty="0">
                <a:effectLst/>
                <a:sym typeface="+mn-ea"/>
              </a:rPr>
              <a:t>(</a:t>
            </a:r>
            <a:r>
              <a:rPr lang="zh-CN" altLang="en-US" dirty="0">
                <a:effectLst/>
                <a:sym typeface="+mn-ea"/>
              </a:rPr>
              <a:t>因为是涉及公司的敏感信息比如订单销售数据所以对数据保密性要求非常高</a:t>
            </a:r>
            <a:r>
              <a:rPr lang="zh-CN" kern="0" dirty="0">
                <a:solidFill>
                  <a:srgbClr val="7F7F7F">
                    <a:lumMod val="50000"/>
                  </a:srgbClr>
                </a:solidFill>
                <a:latin typeface="微软雅黑" panose="020B0503020204020204" pitchFamily="34" charset="-122"/>
                <a:ea typeface="微软雅黑" panose="020B0503020204020204" pitchFamily="34" charset="-122"/>
              </a:rPr>
              <a:t>、数据保密性极强、数据不想放到第三方平台存储，商业</a:t>
            </a:r>
            <a:r>
              <a:rPr lang="en-US" altLang="zh-CN" kern="0" dirty="0">
                <a:solidFill>
                  <a:srgbClr val="7F7F7F">
                    <a:lumMod val="50000"/>
                  </a:srgbClr>
                </a:solidFill>
                <a:latin typeface="微软雅黑" panose="020B0503020204020204" pitchFamily="34" charset="-122"/>
                <a:ea typeface="微软雅黑" panose="020B0503020204020204" pitchFamily="34" charset="-122"/>
              </a:rPr>
              <a:t>apm</a:t>
            </a:r>
            <a:r>
              <a:rPr lang="zh-CN" altLang="en-US" kern="0" dirty="0">
                <a:solidFill>
                  <a:srgbClr val="7F7F7F">
                    <a:lumMod val="50000"/>
                  </a:srgbClr>
                </a:solidFill>
                <a:latin typeface="微软雅黑" panose="020B0503020204020204" pitchFamily="34" charset="-122"/>
                <a:ea typeface="微软雅黑" panose="020B0503020204020204" pitchFamily="34" charset="-122"/>
              </a:rPr>
              <a:t>收费是比较贵的</a:t>
            </a:r>
            <a:r>
              <a:rPr lang="zh-CN" altLang="en-US" kern="0" dirty="0">
                <a:solidFill>
                  <a:srgbClr val="7F7F7F">
                    <a:lumMod val="50000"/>
                  </a:srgbClr>
                </a:solidFill>
                <a:latin typeface="微软雅黑" panose="020B0503020204020204" pitchFamily="34" charset="-122"/>
                <a:ea typeface="微软雅黑" panose="020B0503020204020204" pitchFamily="34" charset="-122"/>
              </a:rPr>
              <a:t>。</a:t>
            </a:r>
            <a:endParaRPr lang="zh-CN" altLang="en-US" kern="0" dirty="0">
              <a:solidFill>
                <a:srgbClr val="7F7F7F">
                  <a:lumMod val="50000"/>
                </a:srgb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280160" y="5305425"/>
            <a:ext cx="5388610" cy="12230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par>
                                <p:cTn id="19" presetID="41" presetClass="entr" presetSubtype="0" fill="hold" grpId="0" nodeType="withEffect">
                                  <p:stCondLst>
                                    <p:cond delay="300"/>
                                  </p:stCondLst>
                                  <p:iterate type="wd">
                                    <p:tmPct val="10000"/>
                                  </p:iterate>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
                                        </p:tgtEl>
                                        <p:attrNameLst>
                                          <p:attrName>ppt_y</p:attrName>
                                        </p:attrNameLst>
                                      </p:cBhvr>
                                      <p:tavLst>
                                        <p:tav tm="0">
                                          <p:val>
                                            <p:strVal val="#ppt_y"/>
                                          </p:val>
                                        </p:tav>
                                        <p:tav tm="100000">
                                          <p:val>
                                            <p:strVal val="#ppt_y"/>
                                          </p:val>
                                        </p:tav>
                                      </p:tavLst>
                                    </p:anim>
                                    <p:anim calcmode="lin" valueType="num">
                                      <p:cBhvr>
                                        <p:cTn id="23"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0765723" y="3194359"/>
            <a:ext cx="914724" cy="829945"/>
          </a:xfrm>
          <a:prstGeom prst="rect">
            <a:avLst/>
          </a:prstGeom>
          <a:noFill/>
        </p:spPr>
        <p:txBody>
          <a:bodyPr wrap="square">
            <a:spAutoFit/>
          </a:bodyPr>
          <a:lstStyle/>
          <a:p>
            <a:pPr algn="ctr">
              <a:defRPr/>
            </a:pPr>
            <a:r>
              <a:rPr lang="en-US" sz="2400" kern="0" dirty="0">
                <a:solidFill>
                  <a:schemeClr val="bg1">
                    <a:lumMod val="65000"/>
                  </a:schemeClr>
                </a:solidFill>
                <a:latin typeface="微软雅黑" panose="020B0503020204020204" pitchFamily="34" charset="-122"/>
                <a:ea typeface="微软雅黑" panose="020B0503020204020204" pitchFamily="34" charset="-122"/>
              </a:rPr>
              <a:t>ui</a:t>
            </a:r>
            <a:r>
              <a:rPr lang="zh-CN" altLang="en-US" sz="2400" kern="0" dirty="0">
                <a:solidFill>
                  <a:schemeClr val="bg1">
                    <a:lumMod val="65000"/>
                  </a:schemeClr>
                </a:solidFill>
                <a:latin typeface="微软雅黑" panose="020B0503020204020204" pitchFamily="34" charset="-122"/>
                <a:ea typeface="微软雅黑" panose="020B0503020204020204" pitchFamily="34" charset="-122"/>
              </a:rPr>
              <a:t>丰富</a:t>
            </a:r>
            <a:endParaRPr lang="zh-CN" altLang="en-US" sz="2400"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10347192" y="5849889"/>
            <a:ext cx="1751452" cy="460375"/>
          </a:xfrm>
          <a:prstGeom prst="rect">
            <a:avLst/>
          </a:prstGeom>
          <a:noFill/>
          <a:ln>
            <a:noFill/>
          </a:ln>
        </p:spPr>
        <p:txBody>
          <a:bodyPr wrap="square">
            <a:spAutoFit/>
          </a:bodyPr>
          <a:lstStyle/>
          <a:p>
            <a:pPr algn="ctr">
              <a:defRPr/>
            </a:pPr>
            <a:r>
              <a:rPr lang="zh-CN" altLang="en-US" sz="2400" b="1" kern="0" dirty="0">
                <a:solidFill>
                  <a:schemeClr val="bg1">
                    <a:lumMod val="65000"/>
                  </a:schemeClr>
                </a:solidFill>
                <a:latin typeface="微软雅黑" panose="020B0503020204020204" pitchFamily="34" charset="-122"/>
                <a:ea typeface="微软雅黑" panose="020B0503020204020204" pitchFamily="34" charset="-122"/>
              </a:rPr>
              <a:t>社区活跃</a:t>
            </a:r>
            <a:endParaRPr lang="zh-CN" altLang="en-US" sz="2400" b="1"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8948706" y="3280652"/>
            <a:ext cx="1702496" cy="460375"/>
          </a:xfrm>
          <a:prstGeom prst="rect">
            <a:avLst/>
          </a:prstGeom>
          <a:noFill/>
          <a:ln>
            <a:noFill/>
          </a:ln>
        </p:spPr>
        <p:txBody>
          <a:bodyPr wrap="square">
            <a:spAutoFit/>
          </a:bodyPr>
          <a:lstStyle/>
          <a:p>
            <a:pPr algn="ctr">
              <a:defRPr/>
            </a:pPr>
            <a:r>
              <a:rPr lang="zh-CN" altLang="en-US" sz="2400" b="1" kern="0" dirty="0">
                <a:solidFill>
                  <a:schemeClr val="bg1">
                    <a:lumMod val="65000"/>
                  </a:schemeClr>
                </a:solidFill>
                <a:latin typeface="微软雅黑" panose="020B0503020204020204" pitchFamily="34" charset="-122"/>
                <a:ea typeface="微软雅黑" panose="020B0503020204020204" pitchFamily="34" charset="-122"/>
              </a:rPr>
              <a:t>侵入性小</a:t>
            </a:r>
            <a:endParaRPr lang="zh-CN" altLang="en-US" sz="2400" b="1"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7482205" y="5082540"/>
            <a:ext cx="1061720" cy="665480"/>
          </a:xfrm>
          <a:prstGeom prst="rect">
            <a:avLst/>
          </a:prstGeom>
          <a:noFill/>
          <a:effectLst/>
        </p:spPr>
        <p:txBody>
          <a:bodyPr wrap="square">
            <a:spAutoFit/>
          </a:bodyPr>
          <a:lstStyle/>
          <a:p>
            <a:pPr algn="ctr">
              <a:defRPr/>
            </a:pPr>
            <a:r>
              <a:rPr lang="zh-CN" sz="1865" b="1" kern="0" dirty="0">
                <a:solidFill>
                  <a:schemeClr val="bg1">
                    <a:lumMod val="65000"/>
                  </a:schemeClr>
                </a:solidFill>
                <a:latin typeface="微软雅黑" panose="020B0503020204020204" pitchFamily="34" charset="-122"/>
                <a:ea typeface="微软雅黑" panose="020B0503020204020204" pitchFamily="34" charset="-122"/>
              </a:rPr>
              <a:t>多语言</a:t>
            </a:r>
            <a:r>
              <a:rPr lang="en-US" altLang="zh-CN" sz="1865" b="1" kern="0" dirty="0">
                <a:solidFill>
                  <a:schemeClr val="bg1">
                    <a:lumMod val="65000"/>
                  </a:schemeClr>
                </a:solidFill>
                <a:latin typeface="微软雅黑" panose="020B0503020204020204" pitchFamily="34" charset="-122"/>
                <a:ea typeface="微软雅黑" panose="020B0503020204020204" pitchFamily="34" charset="-122"/>
              </a:rPr>
              <a:t>agent</a:t>
            </a:r>
            <a:endParaRPr lang="en-US" altLang="zh-CN" sz="1865" b="1"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4" name="Rectangle 370" descr="2"/>
          <p:cNvSpPr>
            <a:spLocks noChangeArrowheads="1"/>
          </p:cNvSpPr>
          <p:nvPr/>
        </p:nvSpPr>
        <p:spPr bwMode="gray">
          <a:xfrm>
            <a:off x="8701491" y="4214585"/>
            <a:ext cx="2468880" cy="783590"/>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defTabSz="609600" fontAlgn="base">
              <a:spcBef>
                <a:spcPct val="0"/>
              </a:spcBef>
              <a:spcAft>
                <a:spcPct val="0"/>
              </a:spcAft>
            </a:pPr>
            <a:r>
              <a:rPr lang="zh-CN" altLang="en-US" sz="4500" b="1" dirty="0">
                <a:solidFill>
                  <a:schemeClr val="bg1">
                    <a:lumMod val="65000"/>
                  </a:schemeClr>
                </a:solidFill>
                <a:latin typeface="微软雅黑" panose="020B0503020204020204" pitchFamily="34" charset="-122"/>
                <a:ea typeface="微软雅黑" panose="020B0503020204020204" pitchFamily="34" charset="-122"/>
              </a:rPr>
              <a:t>大数据量</a:t>
            </a:r>
            <a:endParaRPr lang="zh-CN" altLang="en-US" sz="45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Rectangle 371" descr="2"/>
          <p:cNvSpPr>
            <a:spLocks noChangeArrowheads="1"/>
          </p:cNvSpPr>
          <p:nvPr/>
        </p:nvSpPr>
        <p:spPr bwMode="gray">
          <a:xfrm>
            <a:off x="8654100" y="5082508"/>
            <a:ext cx="3489960" cy="46037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defTabSz="609600" fontAlgn="base">
              <a:spcBef>
                <a:spcPct val="0"/>
              </a:spcBef>
              <a:spcAft>
                <a:spcPct val="0"/>
              </a:spcAft>
            </a:pPr>
            <a:r>
              <a:rPr lang="en-US" altLang="zh-CN" sz="2400" b="1" dirty="0">
                <a:solidFill>
                  <a:schemeClr val="bg1">
                    <a:lumMod val="65000"/>
                  </a:schemeClr>
                </a:solidFill>
                <a:latin typeface="微软雅黑" panose="020B0503020204020204" pitchFamily="34" charset="-122"/>
                <a:ea typeface="微软雅黑" panose="020B0503020204020204" pitchFamily="34" charset="-122"/>
              </a:rPr>
              <a:t>apache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顶级项目</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大品牌</a:t>
            </a:r>
            <a:endParaRPr lang="zh-CN" altLang="en-US" sz="2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6" name="Rectangle 371" descr="2"/>
          <p:cNvSpPr>
            <a:spLocks noChangeArrowheads="1"/>
          </p:cNvSpPr>
          <p:nvPr/>
        </p:nvSpPr>
        <p:spPr bwMode="gray">
          <a:xfrm>
            <a:off x="9410458" y="5554834"/>
            <a:ext cx="2576830" cy="33718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defTabSz="609600" fontAlgn="base">
              <a:spcBef>
                <a:spcPct val="0"/>
              </a:spcBef>
              <a:spcAft>
                <a:spcPct val="0"/>
              </a:spcAft>
            </a:pPr>
            <a:r>
              <a:rPr lang="zh-CN" sz="1600" b="1" dirty="0">
                <a:solidFill>
                  <a:schemeClr val="bg1">
                    <a:lumMod val="65000"/>
                  </a:schemeClr>
                </a:solidFill>
                <a:latin typeface="微软雅黑" panose="020B0503020204020204" pitchFamily="34" charset="-122"/>
                <a:ea typeface="微软雅黑" panose="020B0503020204020204" pitchFamily="34" charset="-122"/>
              </a:rPr>
              <a:t>接地气</a:t>
            </a:r>
            <a:r>
              <a:rPr lang="en-US" altLang="zh-CN" sz="1600" b="1" dirty="0">
                <a:solidFill>
                  <a:schemeClr val="bg1">
                    <a:lumMod val="65000"/>
                  </a:schemeClr>
                </a:solidFill>
                <a:latin typeface="微软雅黑" panose="020B0503020204020204" pitchFamily="34" charset="-122"/>
                <a:ea typeface="微软雅黑" panose="020B0503020204020204" pitchFamily="34" charset="-122"/>
              </a:rPr>
              <a:t>(</a:t>
            </a:r>
            <a:r>
              <a:rPr lang="zh-CN" sz="1600" b="1" dirty="0">
                <a:solidFill>
                  <a:schemeClr val="bg1">
                    <a:lumMod val="65000"/>
                  </a:schemeClr>
                </a:solidFill>
                <a:latin typeface="微软雅黑" panose="020B0503020204020204" pitchFamily="34" charset="-122"/>
                <a:ea typeface="微软雅黑" panose="020B0503020204020204" pitchFamily="34" charset="-122"/>
                <a:sym typeface="+mn-ea"/>
              </a:rPr>
              <a:t>创始人吴晟中国人</a:t>
            </a:r>
            <a:r>
              <a:rPr lang="en-US" altLang="zh-CN" sz="1600" b="1" dirty="0">
                <a:solidFill>
                  <a:schemeClr val="bg1">
                    <a:lumMod val="65000"/>
                  </a:schemeClr>
                </a:solidFill>
                <a:latin typeface="微软雅黑" panose="020B0503020204020204" pitchFamily="34" charset="-122"/>
                <a:ea typeface="微软雅黑" panose="020B0503020204020204" pitchFamily="34" charset="-122"/>
              </a:rPr>
              <a:t>)</a:t>
            </a:r>
            <a:endParaRPr lang="en-US" altLang="zh-CN" sz="1600" b="1"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1280343" y="1016438"/>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sz="4800">
                  <a:solidFill>
                    <a:schemeClr val="tx1">
                      <a:lumMod val="65000"/>
                      <a:lumOff val="35000"/>
                    </a:schemeClr>
                  </a:solidFill>
                  <a:latin typeface="GeosansLight" panose="02000603020000020003" pitchFamily="2" charset="0"/>
                  <a:sym typeface="+mn-ea"/>
                </a:rPr>
                <a:t>Apache SkyWalking </a:t>
              </a:r>
              <a:r>
                <a:rPr lang="zh-CN" sz="4800">
                  <a:solidFill>
                    <a:schemeClr val="tx1">
                      <a:lumMod val="65000"/>
                      <a:lumOff val="35000"/>
                    </a:schemeClr>
                  </a:solidFill>
                  <a:latin typeface="GeosansLight" panose="02000603020000020003" pitchFamily="2" charset="0"/>
                  <a:sym typeface="+mn-ea"/>
                </a:rPr>
                <a:t>介绍</a:t>
              </a:r>
              <a:endParaRPr lang="en-US" altLang="zh-CN" sz="4800" b="1" dirty="0"/>
            </a:p>
          </p:txBody>
        </p:sp>
      </p:grpSp>
      <p:sp>
        <p:nvSpPr>
          <p:cNvPr id="39" name="TextBox 38"/>
          <p:cNvSpPr txBox="1"/>
          <p:nvPr/>
        </p:nvSpPr>
        <p:spPr>
          <a:xfrm>
            <a:off x="1090964" y="2514876"/>
            <a:ext cx="7452869" cy="2950845"/>
          </a:xfrm>
          <a:prstGeom prst="rect">
            <a:avLst/>
          </a:prstGeom>
          <a:noFill/>
        </p:spPr>
        <p:txBody>
          <a:bodyPr wrap="square" lIns="91464" tIns="45732" rIns="91464" bIns="45732" rtlCol="0">
            <a:spAutoFit/>
          </a:bodyPr>
          <a:lstStyle/>
          <a:p>
            <a:pPr>
              <a:lnSpc>
                <a:spcPct val="130000"/>
              </a:lnSpc>
              <a:defRPr/>
            </a:pPr>
            <a:r>
              <a:rPr lang="zh-CN" altLang="en-US" sz="1600">
                <a:sym typeface="+mn-ea"/>
              </a:rPr>
              <a:t>主要特点：</a:t>
            </a:r>
            <a:endParaRPr lang="en-US" altLang="zh-CN" sz="1600"/>
          </a:p>
          <a:p>
            <a:pPr>
              <a:lnSpc>
                <a:spcPct val="130000"/>
              </a:lnSpc>
              <a:defRPr/>
            </a:pPr>
            <a:r>
              <a:rPr lang="en-US" altLang="zh-CN" sz="1600">
                <a:sym typeface="+mn-ea"/>
              </a:rPr>
              <a:t>1</a:t>
            </a:r>
            <a:r>
              <a:rPr lang="zh-CN" altLang="en-US" sz="1600">
                <a:sym typeface="+mn-ea"/>
              </a:rPr>
              <a:t>：大品牌，是</a:t>
            </a:r>
            <a:r>
              <a:rPr lang="en-US" altLang="zh-CN" sz="1600">
                <a:sym typeface="+mn-ea"/>
              </a:rPr>
              <a:t>apache </a:t>
            </a:r>
            <a:r>
              <a:rPr lang="zh-CN" altLang="en-US" sz="1600">
                <a:sym typeface="+mn-ea"/>
              </a:rPr>
              <a:t>的顶级项目</a:t>
            </a:r>
            <a:r>
              <a:rPr lang="en-US" altLang="zh-CN" sz="1600">
                <a:sym typeface="+mn-ea"/>
              </a:rPr>
              <a:t>,</a:t>
            </a:r>
            <a:r>
              <a:rPr lang="zh-CN" altLang="en-US" sz="1600">
                <a:sym typeface="+mn-ea"/>
              </a:rPr>
              <a:t>质量和稳定性有保障，创始人中国人，设计风格符合中国人使用习惯</a:t>
            </a:r>
            <a:r>
              <a:rPr lang="en-US" altLang="zh-CN" sz="1600">
                <a:sym typeface="+mn-ea"/>
              </a:rPr>
              <a:t>(</a:t>
            </a:r>
            <a:r>
              <a:rPr lang="zh-CN" altLang="en-US" sz="1600">
                <a:sym typeface="+mn-ea"/>
              </a:rPr>
              <a:t>相对于</a:t>
            </a:r>
            <a:r>
              <a:rPr lang="en-US" altLang="zh-CN" sz="1600">
                <a:sym typeface="+mn-ea"/>
              </a:rPr>
              <a:t>pinpoint</a:t>
            </a:r>
            <a:r>
              <a:rPr lang="zh-CN" altLang="en-US" sz="1600">
                <a:sym typeface="+mn-ea"/>
              </a:rPr>
              <a:t>等产品等容易上手</a:t>
            </a:r>
            <a:r>
              <a:rPr lang="en-US" altLang="zh-CN" sz="1600">
                <a:sym typeface="+mn-ea"/>
              </a:rPr>
              <a:t>)</a:t>
            </a:r>
            <a:endParaRPr lang="zh-CN" altLang="en-US" sz="1600"/>
          </a:p>
          <a:p>
            <a:pPr>
              <a:lnSpc>
                <a:spcPct val="130000"/>
              </a:lnSpc>
              <a:defRPr/>
            </a:pPr>
            <a:r>
              <a:rPr lang="en-US" altLang="zh-CN" sz="1600">
                <a:sym typeface="+mn-ea"/>
              </a:rPr>
              <a:t>2</a:t>
            </a:r>
            <a:r>
              <a:rPr lang="zh-CN" altLang="en-US" sz="1600">
                <a:sym typeface="+mn-ea"/>
              </a:rPr>
              <a:t>：支持</a:t>
            </a:r>
            <a:r>
              <a:rPr lang="en-US" altLang="zh-CN" sz="1600">
                <a:sym typeface="+mn-ea"/>
              </a:rPr>
              <a:t>php</a:t>
            </a:r>
            <a:r>
              <a:rPr lang="zh-CN" altLang="en-US" sz="1600">
                <a:sym typeface="+mn-ea"/>
              </a:rPr>
              <a:t>、</a:t>
            </a:r>
            <a:r>
              <a:rPr lang="en-US" altLang="zh-CN" sz="1600">
                <a:sym typeface="+mn-ea"/>
              </a:rPr>
              <a:t>java</a:t>
            </a:r>
            <a:r>
              <a:rPr lang="zh-CN" altLang="en-US" sz="1600">
                <a:sym typeface="+mn-ea"/>
              </a:rPr>
              <a:t>、</a:t>
            </a:r>
            <a:r>
              <a:rPr lang="en-US" altLang="zh-CN" sz="1600">
                <a:sym typeface="+mn-ea"/>
              </a:rPr>
              <a:t>go</a:t>
            </a:r>
            <a:r>
              <a:rPr lang="zh-CN" altLang="en-US" sz="1600">
                <a:sym typeface="+mn-ea"/>
              </a:rPr>
              <a:t>，</a:t>
            </a:r>
            <a:r>
              <a:rPr lang="en-US" altLang="zh-CN" sz="1600">
                <a:sym typeface="+mn-ea"/>
              </a:rPr>
              <a:t>.net</a:t>
            </a:r>
            <a:r>
              <a:rPr lang="zh-CN" altLang="en-US" sz="1600">
                <a:sym typeface="+mn-ea"/>
              </a:rPr>
              <a:t>等几乎所有主流语言</a:t>
            </a:r>
            <a:endParaRPr lang="zh-CN" altLang="en-US" sz="1600"/>
          </a:p>
          <a:p>
            <a:pPr>
              <a:lnSpc>
                <a:spcPct val="130000"/>
              </a:lnSpc>
              <a:defRPr/>
            </a:pPr>
            <a:r>
              <a:rPr lang="en-US" altLang="zh-CN" sz="1600">
                <a:sym typeface="+mn-ea"/>
              </a:rPr>
              <a:t>3</a:t>
            </a:r>
            <a:r>
              <a:rPr lang="zh-CN" altLang="en-US" sz="1600">
                <a:sym typeface="+mn-ea"/>
              </a:rPr>
              <a:t>：用户群体多，大部分公司都有在用，并且有真实百亿级项目用在生产环境，经得起实战考验</a:t>
            </a:r>
            <a:endParaRPr lang="en-US" altLang="zh-CN" sz="1600"/>
          </a:p>
          <a:p>
            <a:pPr>
              <a:lnSpc>
                <a:spcPct val="130000"/>
              </a:lnSpc>
              <a:defRPr/>
            </a:pPr>
            <a:r>
              <a:rPr lang="en-US" altLang="zh-CN" sz="1600">
                <a:sym typeface="+mn-ea"/>
              </a:rPr>
              <a:t>4</a:t>
            </a:r>
            <a:r>
              <a:rPr lang="zh-CN" altLang="en-US" sz="1600">
                <a:sym typeface="+mn-ea"/>
              </a:rPr>
              <a:t>：社区活跃，大部分遇到问题在社区可以有效解决</a:t>
            </a:r>
            <a:endParaRPr lang="zh-CN" altLang="en-US" sz="1600"/>
          </a:p>
          <a:p>
            <a:pPr>
              <a:lnSpc>
                <a:spcPct val="130000"/>
              </a:lnSpc>
              <a:defRPr/>
            </a:pPr>
            <a:r>
              <a:rPr lang="zh-CN" altLang="en-US" sz="1600">
                <a:sym typeface="+mn-ea"/>
              </a:rPr>
              <a:t>http://skywalking.apache.org/</a:t>
            </a:r>
            <a:endParaRPr lang="zh-CN" altLang="en-US" sz="1600"/>
          </a:p>
          <a:p>
            <a:pPr>
              <a:lnSpc>
                <a:spcPct val="130000"/>
              </a:lnSpc>
              <a:defRPr/>
            </a:pPr>
            <a:endParaRPr lang="zh-CN" altLang="en-US" sz="1500" kern="0" dirty="0">
              <a:solidFill>
                <a:srgbClr val="7F7F7F">
                  <a:lumMod val="50000"/>
                </a:srgb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bldLst>
      <p:bldP spid="27" grpId="0"/>
      <p:bldP spid="27" grpId="1"/>
      <p:bldP spid="28" grpId="0"/>
      <p:bldP spid="28" grpId="1"/>
      <p:bldP spid="29" grpId="0"/>
      <p:bldP spid="29" grpId="1"/>
      <p:bldP spid="33" grpId="0" bldLvl="0" animBg="1"/>
      <p:bldP spid="33" grpId="1" bldLvl="0" animBg="1"/>
      <p:bldP spid="34" grpId="0" bldLvl="0" animBg="1"/>
      <p:bldP spid="34" grpId="1" bldLvl="0" animBg="1"/>
      <p:bldP spid="34" grpId="2" bldLvl="0" animBg="1"/>
      <p:bldP spid="34" grpId="3" bldLvl="0" animBg="1"/>
      <p:bldP spid="35" grpId="0" bldLvl="0" animBg="1"/>
      <p:bldP spid="35" grpId="1" bldLvl="0" animBg="1"/>
      <p:bldP spid="36" grpId="0" bldLvl="0" animBg="1"/>
      <p:bldP spid="36" grpId="1" bldLvl="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组件选择理由</a:t>
              </a:r>
              <a:endParaRPr lang="zh-CN" altLang="en-US" sz="4800" b="1" dirty="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54405" y="2863215"/>
            <a:ext cx="11049000" cy="922020"/>
          </a:xfrm>
          <a:prstGeom prst="rect">
            <a:avLst/>
          </a:prstGeom>
          <a:noFill/>
        </p:spPr>
        <p:txBody>
          <a:bodyPr wrap="square" rtlCol="0">
            <a:spAutoFit/>
          </a:bodyPr>
          <a:p>
            <a:r>
              <a:rPr lang="zh-CN" altLang="en-US"/>
              <a:t>存储：</a:t>
            </a:r>
            <a:r>
              <a:rPr lang="en-US" altLang="zh-CN"/>
              <a:t>skywalking</a:t>
            </a:r>
            <a:r>
              <a:rPr lang="zh-CN" altLang="en-US"/>
              <a:t>支持</a:t>
            </a:r>
            <a:r>
              <a:rPr lang="en-US" altLang="zh-CN"/>
              <a:t>h2</a:t>
            </a:r>
            <a:r>
              <a:rPr lang="zh-CN" altLang="en-US"/>
              <a:t>、</a:t>
            </a:r>
            <a:r>
              <a:rPr lang="en-US" altLang="zh-CN"/>
              <a:t>mysql</a:t>
            </a:r>
            <a:r>
              <a:rPr lang="zh-CN" altLang="en-US"/>
              <a:t>、</a:t>
            </a:r>
            <a:r>
              <a:rPr lang="en-US" altLang="zh-CN"/>
              <a:t>es</a:t>
            </a:r>
            <a:r>
              <a:rPr lang="zh-CN" altLang="en-US"/>
              <a:t>等数据库，因为</a:t>
            </a:r>
            <a:r>
              <a:rPr lang="en-US" altLang="zh-CN"/>
              <a:t>es</a:t>
            </a:r>
            <a:r>
              <a:rPr lang="zh-CN" altLang="en-US"/>
              <a:t>适合海量数据存储所以选用的</a:t>
            </a:r>
            <a:r>
              <a:rPr lang="en-US" altLang="zh-CN"/>
              <a:t>es</a:t>
            </a:r>
            <a:endParaRPr lang="zh-CN" altLang="en-US"/>
          </a:p>
          <a:p>
            <a:r>
              <a:rPr lang="zh-CN" altLang="en-US"/>
              <a:t>集群管理器：选用</a:t>
            </a:r>
            <a:r>
              <a:rPr lang="en-US" altLang="zh-CN"/>
              <a:t>zookeeper</a:t>
            </a:r>
            <a:r>
              <a:rPr lang="zh-CN" altLang="en-US"/>
              <a:t>，因为</a:t>
            </a:r>
            <a:r>
              <a:rPr lang="en-US" altLang="zh-CN"/>
              <a:t>skywalking </a:t>
            </a:r>
            <a:r>
              <a:rPr lang="zh-CN" altLang="en-US"/>
              <a:t>不能单独搭建集群，必须选择一个集群管理器配合使用，</a:t>
            </a:r>
            <a:r>
              <a:rPr lang="en-US" altLang="zh-CN"/>
              <a:t>skywalking</a:t>
            </a:r>
            <a:r>
              <a:rPr lang="zh-CN" altLang="en-US"/>
              <a:t>几乎支持所以集群管理器，</a:t>
            </a:r>
            <a:r>
              <a:rPr lang="en-US" altLang="zh-CN">
                <a:sym typeface="+mn-ea"/>
              </a:rPr>
              <a:t>zookeeper</a:t>
            </a:r>
            <a:r>
              <a:rPr lang="zh-CN" altLang="en-US">
                <a:sym typeface="+mn-ea"/>
              </a:rPr>
              <a:t>是比较成熟的小米公司大量在用有专门维护所以选用</a:t>
            </a:r>
            <a:endParaRPr lang="zh-CN" altLang="en-US">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告警解决方案</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54405" y="2863215"/>
            <a:ext cx="11049000" cy="645160"/>
          </a:xfrm>
          <a:prstGeom prst="rect">
            <a:avLst/>
          </a:prstGeom>
          <a:noFill/>
        </p:spPr>
        <p:txBody>
          <a:bodyPr wrap="square" rtlCol="0">
            <a:spAutoFit/>
          </a:bodyPr>
          <a:p>
            <a:pPr algn="l"/>
            <a:r>
              <a:rPr lang="zh-CN" altLang="en-US" dirty="0">
                <a:sym typeface="+mn-ea"/>
              </a:rPr>
              <a:t>告警整体方案采用</a:t>
            </a:r>
            <a:r>
              <a:rPr lang="en-US" altLang="zh-CN" dirty="0">
                <a:sym typeface="+mn-ea"/>
              </a:rPr>
              <a:t>webhook </a:t>
            </a:r>
            <a:r>
              <a:rPr lang="zh-CN" altLang="en-US" dirty="0">
                <a:sym typeface="+mn-ea"/>
              </a:rPr>
              <a:t>技术将 </a:t>
            </a:r>
            <a:r>
              <a:rPr lang="en-US" altLang="zh-CN" dirty="0">
                <a:sym typeface="+mn-ea"/>
              </a:rPr>
              <a:t>skywalking</a:t>
            </a:r>
            <a:r>
              <a:rPr lang="zh-CN" altLang="en-US" dirty="0">
                <a:sym typeface="+mn-ea"/>
              </a:rPr>
              <a:t>告警模块和自定义告警</a:t>
            </a:r>
            <a:r>
              <a:rPr lang="en-US" altLang="zh-CN" dirty="0">
                <a:sym typeface="+mn-ea"/>
              </a:rPr>
              <a:t>(</a:t>
            </a:r>
            <a:r>
              <a:rPr lang="zh-CN" altLang="en-US" dirty="0">
                <a:sym typeface="+mn-ea"/>
              </a:rPr>
              <a:t>通用告警平台</a:t>
            </a:r>
            <a:r>
              <a:rPr lang="en-US" altLang="zh-CN" dirty="0">
                <a:sym typeface="+mn-ea"/>
              </a:rPr>
              <a:t>)</a:t>
            </a:r>
            <a:r>
              <a:rPr lang="zh-CN" altLang="en-US" dirty="0">
                <a:sym typeface="+mn-ea"/>
              </a:rPr>
              <a:t>连接起来，根据响应时间等指标在分钟级粒度进行触发，手机短信、邮件等方式通知</a:t>
            </a:r>
            <a:endParaRPr lang="zh-CN" altLang="en-US">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告警原理图</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
          <a:stretch>
            <a:fillRect/>
          </a:stretch>
        </p:blipFill>
        <p:spPr>
          <a:xfrm>
            <a:off x="3968115" y="1455420"/>
            <a:ext cx="4959985" cy="42373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gn="l"/>
              <a:r>
                <a:rPr lang="en-US" altLang="zh-CN" sz="4800">
                  <a:solidFill>
                    <a:schemeClr val="tx1">
                      <a:lumMod val="65000"/>
                      <a:lumOff val="35000"/>
                    </a:schemeClr>
                  </a:solidFill>
                  <a:latin typeface="GeosansLight" panose="02000603020000020003" pitchFamily="2" charset="0"/>
                  <a:sym typeface="+mn-ea"/>
                </a:rPr>
                <a:t>agent</a:t>
              </a:r>
              <a:r>
                <a:rPr lang="zh-CN" sz="4800">
                  <a:solidFill>
                    <a:schemeClr val="tx1">
                      <a:lumMod val="65000"/>
                      <a:lumOff val="35000"/>
                    </a:schemeClr>
                  </a:solidFill>
                  <a:latin typeface="GeosansLight" panose="02000603020000020003" pitchFamily="2" charset="0"/>
                  <a:sym typeface="+mn-ea"/>
                </a:rPr>
                <a:t>域名上报数据解决方案</a:t>
              </a:r>
              <a:endParaRPr 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8815" y="2846705"/>
            <a:ext cx="10304780" cy="645160"/>
          </a:xfrm>
          <a:prstGeom prst="rect">
            <a:avLst/>
          </a:prstGeom>
          <a:noFill/>
        </p:spPr>
        <p:txBody>
          <a:bodyPr wrap="square" rtlCol="0">
            <a:spAutoFit/>
          </a:bodyPr>
          <a:p>
            <a:pPr algn="l"/>
            <a:r>
              <a:rPr lang="zh-CN" altLang="en-US" dirty="0">
                <a:sym typeface="+mn-ea"/>
              </a:rPr>
              <a:t>防止容器云</a:t>
            </a:r>
            <a:r>
              <a:rPr lang="en-US" altLang="zh-CN" dirty="0">
                <a:sym typeface="+mn-ea"/>
              </a:rPr>
              <a:t>ip </a:t>
            </a:r>
            <a:r>
              <a:rPr lang="zh-CN" altLang="en-US" dirty="0">
                <a:sym typeface="+mn-ea"/>
              </a:rPr>
              <a:t>变化，需要通过域名连接，需要自己配置代理，代理有envoy、traefic等解决方案，由于</a:t>
            </a:r>
            <a:r>
              <a:rPr lang="en-US" altLang="zh-CN" dirty="0">
                <a:sym typeface="+mn-ea"/>
              </a:rPr>
              <a:t>nginx </a:t>
            </a:r>
            <a:r>
              <a:rPr lang="zh-CN" altLang="en-US" dirty="0">
                <a:sym typeface="+mn-ea"/>
              </a:rPr>
              <a:t>是老牌的服务器代理工具</a:t>
            </a:r>
            <a:r>
              <a:rPr lang="zh-CN" altLang="en-US" dirty="0">
                <a:sym typeface="+mn-ea"/>
              </a:rPr>
              <a:t>可以快速上手并且没有过多的定制需求所以选用</a:t>
            </a:r>
            <a:r>
              <a:rPr lang="en-US" altLang="zh-CN" dirty="0">
                <a:sym typeface="+mn-ea"/>
              </a:rPr>
              <a:t>nginx </a:t>
            </a:r>
            <a:r>
              <a:rPr lang="zh-CN" altLang="en-US" dirty="0">
                <a:sym typeface="+mn-ea"/>
              </a:rPr>
              <a:t>做</a:t>
            </a:r>
            <a:r>
              <a:rPr lang="en-US" altLang="zh-CN" dirty="0">
                <a:sym typeface="+mn-ea"/>
              </a:rPr>
              <a:t>http2</a:t>
            </a:r>
            <a:r>
              <a:rPr lang="zh-CN" altLang="en-US" dirty="0">
                <a:sym typeface="+mn-ea"/>
              </a:rPr>
              <a:t>转发。</a:t>
            </a:r>
            <a:endParaRPr lang="zh-CN" altLang="en-US" dirty="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40000" lnSpcReduction="20000"/>
            </a:bodyPr>
            <a:lstStyle/>
            <a:p>
              <a:pPr algn="l"/>
              <a:r>
                <a:rPr lang="zh-CN" altLang="en-US" sz="4800">
                  <a:solidFill>
                    <a:schemeClr val="tx1">
                      <a:lumMod val="65000"/>
                      <a:lumOff val="35000"/>
                    </a:schemeClr>
                  </a:solidFill>
                  <a:latin typeface="GeosansLight" panose="02000603020000020003" pitchFamily="2" charset="0"/>
                  <a:sym typeface="+mn-ea"/>
                </a:rPr>
                <a:t>业务快速部署技术方案</a:t>
              </a:r>
              <a:endParaRPr 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8815" y="2846705"/>
            <a:ext cx="10304780" cy="645160"/>
          </a:xfrm>
          <a:prstGeom prst="rect">
            <a:avLst/>
          </a:prstGeom>
          <a:noFill/>
        </p:spPr>
        <p:txBody>
          <a:bodyPr wrap="square" rtlCol="0">
            <a:spAutoFit/>
          </a:bodyPr>
          <a:p>
            <a:pPr algn="l"/>
            <a:r>
              <a:rPr lang="zh-CN" altLang="en-US" dirty="0">
                <a:sym typeface="+mn-ea"/>
              </a:rPr>
              <a:t>为了方便快速开发部署，需要把各种</a:t>
            </a:r>
            <a:r>
              <a:rPr lang="en-US" altLang="zh-CN" dirty="0">
                <a:sym typeface="+mn-ea"/>
              </a:rPr>
              <a:t>agent </a:t>
            </a:r>
            <a:r>
              <a:rPr lang="zh-CN" altLang="en-US" dirty="0">
                <a:sym typeface="+mn-ea"/>
              </a:rPr>
              <a:t>制作到</a:t>
            </a:r>
            <a:r>
              <a:rPr lang="en-US" altLang="zh-CN" dirty="0">
                <a:sym typeface="+mn-ea"/>
              </a:rPr>
              <a:t>docker</a:t>
            </a:r>
            <a:r>
              <a:rPr lang="zh-CN" altLang="en-US" dirty="0">
                <a:sym typeface="+mn-ea"/>
              </a:rPr>
              <a:t>应用基础镜像中，从而实现快速部署和对业务的侵入性，</a:t>
            </a:r>
            <a:r>
              <a:rPr lang="en-US" altLang="zh-CN" dirty="0">
                <a:sym typeface="+mn-ea"/>
              </a:rPr>
              <a:t>php</a:t>
            </a:r>
            <a:r>
              <a:rPr lang="zh-CN" altLang="en-US" dirty="0">
                <a:sym typeface="+mn-ea"/>
              </a:rPr>
              <a:t>镜像制作、</a:t>
            </a:r>
            <a:r>
              <a:rPr lang="en-US" altLang="zh-CN" dirty="0">
                <a:sym typeface="+mn-ea"/>
              </a:rPr>
              <a:t>java</a:t>
            </a:r>
            <a:r>
              <a:rPr lang="zh-CN" altLang="en-US" dirty="0">
                <a:sym typeface="+mn-ea"/>
              </a:rPr>
              <a:t>镜像制作、</a:t>
            </a:r>
            <a:r>
              <a:rPr lang="en-US" altLang="zh-CN" dirty="0">
                <a:sym typeface="+mn-ea"/>
              </a:rPr>
              <a:t>go</a:t>
            </a:r>
            <a:r>
              <a:rPr lang="zh-CN" altLang="en-US" dirty="0">
                <a:sym typeface="+mn-ea"/>
              </a:rPr>
              <a:t>镜像制作</a:t>
            </a:r>
            <a:endParaRPr lang="zh-CN" altLang="en-US" dirty="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40000" lnSpcReduction="20000"/>
            </a:bodyPr>
            <a:lstStyle/>
            <a:p>
              <a:pPr algn="l"/>
              <a:r>
                <a:rPr lang="zh-CN" sz="4800">
                  <a:solidFill>
                    <a:schemeClr val="tx1">
                      <a:lumMod val="65000"/>
                      <a:lumOff val="35000"/>
                    </a:schemeClr>
                  </a:solidFill>
                  <a:latin typeface="GeosansLight" panose="02000603020000020003" pitchFamily="2" charset="0"/>
                  <a:sym typeface="+mn-ea"/>
                </a:rPr>
                <a:t>高并发解决方案之</a:t>
              </a:r>
              <a:r>
                <a:rPr lang="en-US" altLang="zh-CN" sz="4800" dirty="0">
                  <a:sym typeface="+mn-ea"/>
                </a:rPr>
                <a:t>zookeeper</a:t>
              </a:r>
              <a:r>
                <a:rPr lang="zh-CN" sz="4800">
                  <a:solidFill>
                    <a:schemeClr val="tx1">
                      <a:lumMod val="65000"/>
                      <a:lumOff val="35000"/>
                    </a:schemeClr>
                  </a:solidFill>
                  <a:latin typeface="GeosansLight" panose="02000603020000020003" pitchFamily="2" charset="0"/>
                  <a:sym typeface="+mn-ea"/>
                </a:rPr>
                <a:t>集群管理</a:t>
              </a:r>
              <a:endParaRPr 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78815" y="2846705"/>
            <a:ext cx="10304780" cy="645160"/>
          </a:xfrm>
          <a:prstGeom prst="rect">
            <a:avLst/>
          </a:prstGeom>
          <a:noFill/>
        </p:spPr>
        <p:txBody>
          <a:bodyPr wrap="square" rtlCol="0">
            <a:spAutoFit/>
          </a:bodyPr>
          <a:p>
            <a:pPr algn="l"/>
            <a:r>
              <a:rPr lang="zh-CN" altLang="en-US" dirty="0">
                <a:sym typeface="+mn-ea"/>
              </a:rPr>
              <a:t>由于线上业务众多需要支持高并发，解决方案采用</a:t>
            </a:r>
            <a:r>
              <a:rPr lang="en-US" altLang="zh-CN" dirty="0">
                <a:sym typeface="+mn-ea"/>
              </a:rPr>
              <a:t>oap server </a:t>
            </a:r>
            <a:r>
              <a:rPr lang="zh-CN" altLang="en-US" dirty="0">
                <a:sym typeface="+mn-ea"/>
              </a:rPr>
              <a:t>集群的方式，接入了小米公司统一公用</a:t>
            </a:r>
            <a:r>
              <a:rPr lang="en-US" altLang="zh-CN" dirty="0">
                <a:sym typeface="+mn-ea"/>
              </a:rPr>
              <a:t>zookeeper</a:t>
            </a:r>
            <a:r>
              <a:rPr lang="zh-CN" altLang="en-US" dirty="0">
                <a:sym typeface="+mn-ea"/>
              </a:rPr>
              <a:t>集群管理(新加坡和俄罗斯节点</a:t>
            </a:r>
            <a:r>
              <a:rPr lang="en-US" altLang="zh-CN" dirty="0">
                <a:sym typeface="+mn-ea"/>
              </a:rPr>
              <a:t>)</a:t>
            </a:r>
            <a:endParaRPr lang="en-US" altLang="zh-CN" dirty="0">
              <a:sym typeface="+mn-ea"/>
            </a:endParaRPr>
          </a:p>
        </p:txBody>
      </p:sp>
      <p:pic>
        <p:nvPicPr>
          <p:cNvPr id="3" name="图片 2"/>
          <p:cNvPicPr>
            <a:picLocks noChangeAspect="1"/>
          </p:cNvPicPr>
          <p:nvPr/>
        </p:nvPicPr>
        <p:blipFill>
          <a:blip r:embed="rId1"/>
          <a:stretch>
            <a:fillRect/>
          </a:stretch>
        </p:blipFill>
        <p:spPr>
          <a:xfrm>
            <a:off x="2630805" y="3565525"/>
            <a:ext cx="6400800" cy="2508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1368" y="834188"/>
            <a:ext cx="3801979" cy="2486526"/>
          </a:xfrm>
          <a:prstGeom prst="rect">
            <a:avLst/>
          </a:prstGeom>
          <a:noFill/>
          <a:ln w="28575">
            <a:solidFill>
              <a:srgbClr val="A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36169" y="1138988"/>
            <a:ext cx="3160295" cy="2310063"/>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06189" y="1192193"/>
            <a:ext cx="2117558" cy="1630045"/>
          </a:xfrm>
          <a:prstGeom prst="rect">
            <a:avLst/>
          </a:prstGeom>
          <a:noFill/>
        </p:spPr>
        <p:txBody>
          <a:bodyPr wrap="square" rtlCol="0">
            <a:spAutoFit/>
          </a:bodyPr>
          <a:lstStyle/>
          <a:p>
            <a:r>
              <a:rPr lang="en-US" altLang="zh-CN" sz="10000" dirty="0">
                <a:solidFill>
                  <a:schemeClr val="bg1"/>
                </a:solidFill>
              </a:rPr>
              <a:t>04</a:t>
            </a:r>
            <a:endParaRPr lang="zh-CN" altLang="en-US" sz="100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497" b="40819"/>
          <a:stretch>
            <a:fillRect/>
          </a:stretch>
        </p:blipFill>
        <p:spPr>
          <a:xfrm>
            <a:off x="1524879" y="2823409"/>
            <a:ext cx="9142242" cy="2310063"/>
          </a:xfrm>
          <a:prstGeom prst="rect">
            <a:avLst/>
          </a:prstGeom>
        </p:spPr>
      </p:pic>
      <p:sp>
        <p:nvSpPr>
          <p:cNvPr id="2" name="矩形 1"/>
          <p:cNvSpPr/>
          <p:nvPr/>
        </p:nvSpPr>
        <p:spPr>
          <a:xfrm>
            <a:off x="0" y="2823408"/>
            <a:ext cx="12192000" cy="2310063"/>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510540" y="4269740"/>
            <a:ext cx="11411585" cy="473710"/>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600" b="1" dirty="0">
                <a:solidFill>
                  <a:schemeClr val="bg2">
                    <a:lumMod val="10000"/>
                  </a:schemeClr>
                </a:solidFill>
                <a:latin typeface="微软雅黑" panose="020B0503020204020204" pitchFamily="34" charset="-122"/>
                <a:ea typeface="微软雅黑" panose="020B0503020204020204" pitchFamily="34" charset="-122"/>
              </a:rPr>
              <a:t>   </a:t>
            </a:r>
            <a:r>
              <a:rPr lang="zh-CN" altLang="en-US" sz="6600" b="1" dirty="0">
                <a:solidFill>
                  <a:schemeClr val="bg2">
                    <a:lumMod val="10000"/>
                  </a:schemeClr>
                </a:solidFill>
                <a:latin typeface="微软雅黑" panose="020B0503020204020204" pitchFamily="34" charset="-122"/>
                <a:ea typeface="微软雅黑" panose="020B0503020204020204" pitchFamily="34" charset="-122"/>
                <a:sym typeface="+mn-ea"/>
              </a:rPr>
              <a:t>收益、安装、使用排查问题</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endParaRPr>
          </a:p>
          <a:p>
            <a:pPr algn="l"/>
            <a:endParaRPr lang="en-US" altLang="zh-CN" sz="6600" b="1"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14:presetBounceEnd="6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6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04742" y="2093236"/>
            <a:ext cx="8903369" cy="4292541"/>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404207" y="3298017"/>
            <a:ext cx="7647414" cy="2416175"/>
          </a:xfrm>
          <a:prstGeom prst="rect">
            <a:avLst/>
          </a:prstGeom>
          <a:noFill/>
        </p:spPr>
        <p:txBody>
          <a:bodyPr wrap="square" rtlCol="0">
            <a:spAutoFit/>
          </a:bodyPr>
          <a:lstStyle/>
          <a:p>
            <a:pPr algn="just">
              <a:lnSpc>
                <a:spcPct val="120000"/>
              </a:lnSpc>
              <a:defRPr/>
            </a:pPr>
            <a:r>
              <a:rPr lang="en-US" altLang="zh-CN">
                <a:sym typeface="+mn-ea"/>
              </a:rPr>
              <a:t>1</a:t>
            </a:r>
            <a:r>
              <a:rPr lang="zh-CN" altLang="en-US">
                <a:sym typeface="+mn-ea"/>
              </a:rPr>
              <a:t>：业务开发人员（分析自己代码的问题所在）</a:t>
            </a:r>
            <a:endParaRPr lang="zh-CN" altLang="en-US"/>
          </a:p>
          <a:p>
            <a:pPr algn="just">
              <a:lnSpc>
                <a:spcPct val="120000"/>
              </a:lnSpc>
              <a:defRPr/>
            </a:pPr>
            <a:r>
              <a:rPr lang="en-US" altLang="zh-CN">
                <a:sym typeface="+mn-ea"/>
              </a:rPr>
              <a:t>2</a:t>
            </a:r>
            <a:r>
              <a:rPr lang="zh-CN" altLang="en-US">
                <a:sym typeface="+mn-ea"/>
              </a:rPr>
              <a:t>：架构师</a:t>
            </a:r>
            <a:r>
              <a:rPr lang="en-US" altLang="zh-CN">
                <a:sym typeface="+mn-ea"/>
              </a:rPr>
              <a:t>(</a:t>
            </a:r>
            <a:r>
              <a:rPr lang="zh-CN" altLang="en-US">
                <a:sym typeface="+mn-ea"/>
              </a:rPr>
              <a:t>充分了解梳理现有真实</a:t>
            </a:r>
            <a:r>
              <a:rPr lang="zh-CN" altLang="en-US">
                <a:sym typeface="+mn-ea"/>
              </a:rPr>
              <a:t>架构、调用关系可以更好的优化架构</a:t>
            </a:r>
            <a:r>
              <a:rPr lang="en-US" altLang="zh-CN">
                <a:sym typeface="+mn-ea"/>
              </a:rPr>
              <a:t>)</a:t>
            </a:r>
            <a:endParaRPr lang="zh-CN" altLang="en-US"/>
          </a:p>
          <a:p>
            <a:pPr algn="just">
              <a:lnSpc>
                <a:spcPct val="120000"/>
              </a:lnSpc>
              <a:defRPr/>
            </a:pPr>
            <a:r>
              <a:rPr lang="en-US" altLang="zh-CN">
                <a:sym typeface="+mn-ea"/>
              </a:rPr>
              <a:t>3:   SRE</a:t>
            </a:r>
            <a:r>
              <a:rPr lang="zh-CN" altLang="en-US">
                <a:sym typeface="+mn-ea"/>
              </a:rPr>
              <a:t>（</a:t>
            </a:r>
            <a:r>
              <a:rPr lang="en-US" altLang="zh-CN">
                <a:sym typeface="+mn-ea"/>
              </a:rPr>
              <a:t>Site Reliability Engineer</a:t>
            </a:r>
            <a:r>
              <a:rPr lang="zh-CN" altLang="en-US">
                <a:sym typeface="+mn-ea"/>
              </a:rPr>
              <a:t>）网站可靠性工程师</a:t>
            </a:r>
            <a:r>
              <a:rPr lang="en-US" altLang="zh-CN">
                <a:sym typeface="+mn-ea"/>
              </a:rPr>
              <a:t>/</a:t>
            </a:r>
            <a:r>
              <a:rPr lang="zh-CN" altLang="en-US">
                <a:sym typeface="+mn-ea"/>
              </a:rPr>
              <a:t>运维</a:t>
            </a:r>
            <a:endParaRPr lang="zh-CN" altLang="en-US">
              <a:sym typeface="+mn-ea"/>
            </a:endParaRPr>
          </a:p>
          <a:p>
            <a:pPr algn="just">
              <a:lnSpc>
                <a:spcPct val="120000"/>
              </a:lnSpc>
              <a:defRPr/>
            </a:pPr>
            <a:r>
              <a:rPr lang="en-US" altLang="zh-CN"/>
              <a:t>4</a:t>
            </a:r>
            <a:r>
              <a:rPr lang="zh-CN" altLang="en-US"/>
              <a:t>：</a:t>
            </a:r>
            <a:r>
              <a:rPr lang="zh-CN" altLang="en-US">
                <a:sym typeface="+mn-ea"/>
              </a:rPr>
              <a:t>业务和产品人员（通过现有的业务关系分析从而优化改善业务产品）</a:t>
            </a:r>
            <a:endParaRPr lang="zh-CN" altLang="en-US"/>
          </a:p>
          <a:p>
            <a:pPr algn="just">
              <a:lnSpc>
                <a:spcPct val="120000"/>
              </a:lnSpc>
              <a:defRPr/>
            </a:pPr>
            <a:r>
              <a:rPr lang="en-US" altLang="zh-CN">
                <a:sym typeface="+mn-ea"/>
              </a:rPr>
              <a:t>5</a:t>
            </a:r>
            <a:r>
              <a:rPr lang="zh-CN" altLang="en-US">
                <a:sym typeface="+mn-ea"/>
              </a:rPr>
              <a:t>：</a:t>
            </a:r>
            <a:r>
              <a:rPr lang="en-US" altLang="zh-CN">
                <a:sym typeface="+mn-ea"/>
              </a:rPr>
              <a:t>it</a:t>
            </a:r>
            <a:r>
              <a:rPr lang="zh-CN" altLang="en-US">
                <a:sym typeface="+mn-ea"/>
              </a:rPr>
              <a:t>领导包括不限于部门一级、二级、二级、四级主管，通过查看统计的指标来分析评判业务的好坏达标率</a:t>
            </a:r>
            <a:endParaRPr lang="zh-CN" altLang="en-US">
              <a:sym typeface="+mn-ea"/>
            </a:endParaRPr>
          </a:p>
          <a:p>
            <a:pPr algn="just">
              <a:lnSpc>
                <a:spcPct val="120000"/>
              </a:lnSpc>
              <a:defRPr/>
            </a:pPr>
            <a:r>
              <a:rPr lang="en-US" altLang="zh-CN" kern="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6</a:t>
            </a:r>
            <a:r>
              <a:rPr lang="zh-CN" altLang="en-US" kern="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：测试以及其他对分布式链路追踪主题</a:t>
            </a:r>
            <a:r>
              <a:rPr lang="zh-CN" altLang="en-US" kern="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感兴趣的人群</a:t>
            </a:r>
            <a:endParaRPr lang="zh-CN" altLang="en-US" kern="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5" name="组合 64"/>
          <p:cNvGrpSpPr/>
          <p:nvPr/>
        </p:nvGrpSpPr>
        <p:grpSpPr>
          <a:xfrm>
            <a:off x="1981200" y="1707734"/>
            <a:ext cx="7549515" cy="697011"/>
            <a:chOff x="2295327" y="1718805"/>
            <a:chExt cx="1944000" cy="697011"/>
          </a:xfrm>
        </p:grpSpPr>
        <p:sp>
          <p:nvSpPr>
            <p:cNvPr id="15" name="矩形 14"/>
            <p:cNvSpPr/>
            <p:nvPr/>
          </p:nvSpPr>
          <p:spPr>
            <a:xfrm>
              <a:off x="2295327" y="1718805"/>
              <a:ext cx="1944000" cy="68400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404186" y="1770656"/>
              <a:ext cx="1716193" cy="645160"/>
            </a:xfrm>
            <a:prstGeom prst="rect">
              <a:avLst/>
            </a:prstGeom>
            <a:noFill/>
          </p:spPr>
          <p:txBody>
            <a:bodyPr wrap="square" rtlCol="0" anchor="ct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defTabSz="1219200">
                <a:defRPr/>
              </a:pPr>
              <a:r>
                <a:rPr lang="zh-CN" altLang="en-US" sz="4500">
                  <a:solidFill>
                    <a:schemeClr val="bg1"/>
                  </a:solidFill>
                  <a:latin typeface="GeosansLight" panose="02000603020000020003" pitchFamily="2" charset="0"/>
                  <a:sym typeface="+mn-ea"/>
                </a:rPr>
                <a:t>分享主要适合和受益人群</a:t>
              </a:r>
              <a:endParaRPr lang="zh-CN" altLang="en-US" sz="4500" dirty="0">
                <a:solidFill>
                  <a:schemeClr val="bg1"/>
                </a:solidFill>
                <a:latin typeface="GeosansLight" panose="02000603020000020003" pitchFamily="2" charset="0"/>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iterate type="wd">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0"/>
            <a:ext cx="5415916" cy="1073150"/>
            <a:chOff x="2019300" y="2544507"/>
            <a:chExt cx="3648491" cy="1532194"/>
          </a:xfrm>
        </p:grpSpPr>
        <p:sp>
          <p:nvSpPr>
            <p:cNvPr id="44" name="í$ļîdê"/>
            <p:cNvSpPr/>
            <p:nvPr/>
          </p:nvSpPr>
          <p:spPr>
            <a:xfrm>
              <a:off x="2019300" y="2544507"/>
              <a:ext cx="3544113"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830" y="2857292"/>
              <a:ext cx="3165961" cy="906624"/>
            </a:xfrm>
            <a:prstGeom prst="rect">
              <a:avLst/>
            </a:prstGeom>
            <a:solidFill>
              <a:schemeClr val="bg1"/>
            </a:solidFill>
          </p:spPr>
          <p:txBody>
            <a:bodyPr wrap="square" lIns="91440" tIns="45720" rIns="91440" bIns="45720" anchor="ctr" anchorCtr="0">
              <a:normAutofit fontScale="60000" lnSpcReduction="20000"/>
            </a:bodyPr>
            <a:lstStyle/>
            <a:p>
              <a:pPr>
                <a:lnSpc>
                  <a:spcPct val="120000"/>
                </a:lnSpc>
              </a:pPr>
              <a:r>
                <a:rPr lang="zh-CN" sz="4800">
                  <a:solidFill>
                    <a:schemeClr val="tx1">
                      <a:lumMod val="65000"/>
                      <a:lumOff val="35000"/>
                    </a:schemeClr>
                  </a:solidFill>
                  <a:latin typeface="GeosansLight" panose="02000603020000020003" pitchFamily="2" charset="0"/>
                  <a:sym typeface="+mn-ea"/>
                </a:rPr>
                <a:t>目前接入的业务</a:t>
              </a:r>
              <a:endParaRPr 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848995" y="3066415"/>
            <a:ext cx="4902200" cy="3276600"/>
          </a:xfrm>
          <a:prstGeom prst="rect">
            <a:avLst/>
          </a:prstGeom>
        </p:spPr>
      </p:pic>
      <p:sp>
        <p:nvSpPr>
          <p:cNvPr id="7" name="文本框 6"/>
          <p:cNvSpPr txBox="1"/>
          <p:nvPr/>
        </p:nvSpPr>
        <p:spPr>
          <a:xfrm>
            <a:off x="2583180" y="1197610"/>
            <a:ext cx="5788660" cy="1198880"/>
          </a:xfrm>
          <a:prstGeom prst="rect">
            <a:avLst/>
          </a:prstGeom>
          <a:noFill/>
        </p:spPr>
        <p:txBody>
          <a:bodyPr wrap="square" rtlCol="0">
            <a:spAutoFit/>
          </a:bodyPr>
          <a:p>
            <a:r>
              <a:rPr lang="zh-CN" altLang="en-US"/>
              <a:t>目前已接入：小米线下门店</a:t>
            </a:r>
            <a:r>
              <a:rPr lang="en-US" altLang="zh-CN"/>
              <a:t>(</a:t>
            </a:r>
            <a:r>
              <a:rPr lang="zh-CN" altLang="en-US"/>
              <a:t>包括小米之家等门店</a:t>
            </a:r>
            <a:r>
              <a:rPr lang="en-US" altLang="zh-CN"/>
              <a:t>)</a:t>
            </a:r>
            <a:r>
              <a:rPr lang="zh-CN" altLang="en-US"/>
              <a:t>、小米ID身份管理系统、小米有品</a:t>
            </a:r>
            <a:r>
              <a:rPr lang="en-US" altLang="zh-CN"/>
              <a:t>API</a:t>
            </a:r>
            <a:r>
              <a:rPr lang="zh-CN" altLang="en-US"/>
              <a:t>等接近</a:t>
            </a:r>
            <a:r>
              <a:rPr lang="en-US" altLang="zh-CN"/>
              <a:t>10</a:t>
            </a:r>
            <a:r>
              <a:rPr lang="zh-CN" altLang="en-US"/>
              <a:t>个业务</a:t>
            </a:r>
            <a:endParaRPr lang="zh-CN" altLang="en-US"/>
          </a:p>
          <a:p>
            <a:r>
              <a:rPr lang="zh-CN" altLang="en-US"/>
              <a:t>即将接入：小米人系统、海外商城等业务</a:t>
            </a:r>
            <a:endParaRPr lang="zh-CN" altLang="en-US"/>
          </a:p>
          <a:p>
            <a:r>
              <a:rPr lang="zh-CN" altLang="en-US"/>
              <a:t>总体数据量：目前每天处理日增数亿条</a:t>
            </a:r>
            <a:r>
              <a:rPr lang="en-US" altLang="zh-CN"/>
              <a:t>trace</a:t>
            </a:r>
            <a:r>
              <a:rPr lang="zh-CN" altLang="en-US"/>
              <a:t>数据</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0"/>
            <a:ext cx="5415916" cy="1073150"/>
            <a:chOff x="2019300" y="2544507"/>
            <a:chExt cx="3648491" cy="1532194"/>
          </a:xfrm>
        </p:grpSpPr>
        <p:sp>
          <p:nvSpPr>
            <p:cNvPr id="44" name="í$ļîdê"/>
            <p:cNvSpPr/>
            <p:nvPr/>
          </p:nvSpPr>
          <p:spPr>
            <a:xfrm>
              <a:off x="2019300" y="2544507"/>
              <a:ext cx="3544113"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830" y="2857292"/>
              <a:ext cx="3165961" cy="906624"/>
            </a:xfrm>
            <a:prstGeom prst="rect">
              <a:avLst/>
            </a:prstGeom>
            <a:solidFill>
              <a:schemeClr val="bg1"/>
            </a:solidFill>
          </p:spPr>
          <p:txBody>
            <a:bodyPr wrap="square" lIns="91440" tIns="45720" rIns="91440" bIns="45720" anchor="ctr" anchorCtr="0">
              <a:normAutofit fontScale="4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收益之主要指标展示</a:t>
              </a:r>
              <a:endParaRPr lang="en-US" alt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52165" y="1311275"/>
            <a:ext cx="3912870" cy="368300"/>
          </a:xfrm>
          <a:prstGeom prst="rect">
            <a:avLst/>
          </a:prstGeom>
          <a:noFill/>
        </p:spPr>
        <p:txBody>
          <a:bodyPr wrap="square" rtlCol="0">
            <a:spAutoFit/>
          </a:bodyPr>
          <a:p>
            <a:r>
              <a:rPr lang="zh-CN" altLang="en-US"/>
              <a:t>可以看到整体的服务健康情况</a:t>
            </a:r>
            <a:endParaRPr lang="zh-CN" altLang="en-US"/>
          </a:p>
        </p:txBody>
      </p:sp>
      <p:pic>
        <p:nvPicPr>
          <p:cNvPr id="5" name="图片 4"/>
          <p:cNvPicPr>
            <a:picLocks noChangeAspect="1"/>
          </p:cNvPicPr>
          <p:nvPr/>
        </p:nvPicPr>
        <p:blipFill>
          <a:blip r:embed="rId1"/>
          <a:stretch>
            <a:fillRect/>
          </a:stretch>
        </p:blipFill>
        <p:spPr>
          <a:xfrm>
            <a:off x="466090" y="1755140"/>
            <a:ext cx="10871200" cy="49339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367404" cy="1073465"/>
            <a:chOff x="2019300" y="2544507"/>
            <a:chExt cx="4806415"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482" y="2857200"/>
              <a:ext cx="4324233" cy="906358"/>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收益之</a:t>
              </a:r>
              <a:r>
                <a:rPr lang="en-US" altLang="zh-CN" sz="4800">
                  <a:solidFill>
                    <a:schemeClr val="tx1">
                      <a:lumMod val="65000"/>
                      <a:lumOff val="35000"/>
                    </a:schemeClr>
                  </a:solidFill>
                  <a:latin typeface="GeosansLight" panose="02000603020000020003" pitchFamily="2" charset="0"/>
                  <a:sym typeface="+mn-ea"/>
                </a:rPr>
                <a:t>JVM</a:t>
              </a:r>
              <a:r>
                <a:rPr lang="zh-CN" altLang="en-US" sz="4800">
                  <a:solidFill>
                    <a:schemeClr val="tx1">
                      <a:lumMod val="65000"/>
                      <a:lumOff val="35000"/>
                    </a:schemeClr>
                  </a:solidFill>
                  <a:latin typeface="GeosansLight" panose="02000603020000020003" pitchFamily="2" charset="0"/>
                  <a:sym typeface="+mn-ea"/>
                </a:rPr>
                <a:t>相关统计</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384175" y="2009140"/>
            <a:ext cx="11423650" cy="4519295"/>
          </a:xfrm>
          <a:prstGeom prst="rect">
            <a:avLst/>
          </a:prstGeom>
        </p:spPr>
      </p:pic>
      <p:sp>
        <p:nvSpPr>
          <p:cNvPr id="5" name="文本框 4"/>
          <p:cNvSpPr txBox="1"/>
          <p:nvPr/>
        </p:nvSpPr>
        <p:spPr>
          <a:xfrm>
            <a:off x="3529965" y="1247775"/>
            <a:ext cx="5131435" cy="368300"/>
          </a:xfrm>
          <a:prstGeom prst="rect">
            <a:avLst/>
          </a:prstGeom>
          <a:noFill/>
        </p:spPr>
        <p:txBody>
          <a:bodyPr wrap="square" rtlCol="0">
            <a:spAutoFit/>
          </a:bodyPr>
          <a:p>
            <a:r>
              <a:rPr lang="zh-CN" altLang="en-US"/>
              <a:t>通过</a:t>
            </a:r>
            <a:r>
              <a:rPr lang="en-US" altLang="zh-CN"/>
              <a:t>jvm</a:t>
            </a:r>
            <a:r>
              <a:rPr lang="zh-CN" altLang="en-US"/>
              <a:t>相关指标可以分析出应用的一些问题</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32385"/>
            <a:ext cx="4618209" cy="1073150"/>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199" y="2857292"/>
              <a:ext cx="2960421" cy="906624"/>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收益之</a:t>
              </a:r>
              <a:r>
                <a:rPr lang="zh-CN" altLang="en-US" sz="4800">
                  <a:solidFill>
                    <a:schemeClr val="tx1">
                      <a:lumMod val="65000"/>
                      <a:lumOff val="35000"/>
                    </a:schemeClr>
                  </a:solidFill>
                  <a:latin typeface="GeosansLight" panose="02000603020000020003" pitchFamily="2" charset="0"/>
                  <a:sym typeface="+mn-ea"/>
                </a:rPr>
                <a:t>慢查询追踪</a:t>
              </a:r>
              <a:endParaRPr lang="en-US" alt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54605" y="1289050"/>
            <a:ext cx="7254875" cy="368300"/>
          </a:xfrm>
          <a:prstGeom prst="rect">
            <a:avLst/>
          </a:prstGeom>
          <a:noFill/>
        </p:spPr>
        <p:txBody>
          <a:bodyPr wrap="square" rtlCol="0">
            <a:spAutoFit/>
          </a:bodyPr>
          <a:p>
            <a:r>
              <a:rPr lang="zh-CN" altLang="en-US"/>
              <a:t>慢查询可以帮助开发人员看到哪个访问比较慢、问题在什么地方</a:t>
            </a:r>
            <a:endParaRPr lang="zh-CN" altLang="en-US"/>
          </a:p>
        </p:txBody>
      </p:sp>
      <p:pic>
        <p:nvPicPr>
          <p:cNvPr id="3" name="图片 2"/>
          <p:cNvPicPr>
            <a:picLocks noChangeAspect="1"/>
          </p:cNvPicPr>
          <p:nvPr/>
        </p:nvPicPr>
        <p:blipFill>
          <a:blip r:embed="rId1"/>
          <a:stretch>
            <a:fillRect/>
          </a:stretch>
        </p:blipFill>
        <p:spPr>
          <a:xfrm>
            <a:off x="727710" y="2378710"/>
            <a:ext cx="10909300" cy="37579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32385"/>
            <a:ext cx="4618209" cy="1073150"/>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199" y="2857292"/>
              <a:ext cx="2960421" cy="906624"/>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收益之</a:t>
              </a:r>
              <a:r>
                <a:rPr lang="zh-CN" sz="4800">
                  <a:solidFill>
                    <a:schemeClr val="tx1">
                      <a:lumMod val="65000"/>
                      <a:lumOff val="35000"/>
                    </a:schemeClr>
                  </a:solidFill>
                  <a:latin typeface="GeosansLight" panose="02000603020000020003" pitchFamily="2" charset="0"/>
                  <a:sym typeface="+mn-ea"/>
                </a:rPr>
                <a:t>错误定位</a:t>
              </a:r>
              <a:endParaRPr 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304165" y="1878965"/>
            <a:ext cx="5708650" cy="4051300"/>
          </a:xfrm>
          <a:prstGeom prst="rect">
            <a:avLst/>
          </a:prstGeom>
        </p:spPr>
      </p:pic>
      <p:pic>
        <p:nvPicPr>
          <p:cNvPr id="3" name="图片 2"/>
          <p:cNvPicPr>
            <a:picLocks noChangeAspect="1"/>
          </p:cNvPicPr>
          <p:nvPr/>
        </p:nvPicPr>
        <p:blipFill>
          <a:blip r:embed="rId2"/>
          <a:stretch>
            <a:fillRect/>
          </a:stretch>
        </p:blipFill>
        <p:spPr>
          <a:xfrm>
            <a:off x="6267450" y="1878965"/>
            <a:ext cx="5607050" cy="40513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收益一</a:t>
              </a:r>
              <a:r>
                <a:rPr lang="zh-CN" altLang="en-US" sz="4800">
                  <a:solidFill>
                    <a:schemeClr val="tx1">
                      <a:lumMod val="65000"/>
                      <a:lumOff val="35000"/>
                    </a:schemeClr>
                  </a:solidFill>
                  <a:latin typeface="GeosansLight" panose="02000603020000020003" pitchFamily="2" charset="0"/>
                  <a:sym typeface="+mn-ea"/>
                </a:rPr>
                <a:t>拓扑分析</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01090" y="1268095"/>
            <a:ext cx="10391140" cy="368300"/>
          </a:xfrm>
          <a:prstGeom prst="rect">
            <a:avLst/>
          </a:prstGeom>
          <a:noFill/>
        </p:spPr>
        <p:txBody>
          <a:bodyPr wrap="square" rtlCol="0">
            <a:spAutoFit/>
          </a:bodyPr>
          <a:p>
            <a:r>
              <a:rPr lang="zh-CN" altLang="en-US"/>
              <a:t>拓扑分析尤其可以帮助开发人员、架构师、业务人员分析现有业务真实调用关系从而改善业务</a:t>
            </a:r>
            <a:endParaRPr lang="zh-CN" altLang="en-US"/>
          </a:p>
        </p:txBody>
      </p:sp>
      <p:pic>
        <p:nvPicPr>
          <p:cNvPr id="3" name="图片 2"/>
          <p:cNvPicPr>
            <a:picLocks noChangeAspect="1"/>
          </p:cNvPicPr>
          <p:nvPr/>
        </p:nvPicPr>
        <p:blipFill>
          <a:blip r:embed="rId1"/>
          <a:stretch>
            <a:fillRect/>
          </a:stretch>
        </p:blipFill>
        <p:spPr>
          <a:xfrm>
            <a:off x="756285" y="1744345"/>
            <a:ext cx="11080750" cy="462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收益一服务可用性</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01090" y="1268095"/>
            <a:ext cx="10391140" cy="368300"/>
          </a:xfrm>
          <a:prstGeom prst="rect">
            <a:avLst/>
          </a:prstGeom>
          <a:noFill/>
        </p:spPr>
        <p:txBody>
          <a:bodyPr wrap="square" rtlCol="0">
            <a:spAutoFit/>
          </a:bodyPr>
          <a:p>
            <a:r>
              <a:rPr lang="zh-CN" altLang="en-US"/>
              <a:t>拓扑分析</a:t>
            </a:r>
            <a:r>
              <a:rPr lang="zh-CN" altLang="en-US">
                <a:solidFill>
                  <a:schemeClr val="tx1">
                    <a:lumMod val="65000"/>
                    <a:lumOff val="35000"/>
                  </a:schemeClr>
                </a:solidFill>
                <a:latin typeface="GeosansLight" panose="02000603020000020003" pitchFamily="2" charset="0"/>
                <a:sym typeface="+mn-ea"/>
              </a:rPr>
              <a:t>服务可用性</a:t>
            </a:r>
            <a:r>
              <a:rPr lang="zh-CN" altLang="en-US"/>
              <a:t>可以帮助开发人员、质量人员、管理人员查看应用的服务可用质量</a:t>
            </a:r>
            <a:endParaRPr lang="zh-CN" altLang="en-US"/>
          </a:p>
        </p:txBody>
      </p:sp>
      <p:pic>
        <p:nvPicPr>
          <p:cNvPr id="3" name="图片 2"/>
          <p:cNvPicPr>
            <a:picLocks noChangeAspect="1"/>
          </p:cNvPicPr>
          <p:nvPr/>
        </p:nvPicPr>
        <p:blipFill>
          <a:blip r:embed="rId1"/>
          <a:stretch>
            <a:fillRect/>
          </a:stretch>
        </p:blipFill>
        <p:spPr>
          <a:xfrm>
            <a:off x="1101090" y="1856105"/>
            <a:ext cx="10071100" cy="4546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0"/>
            <a:ext cx="5923280" cy="1073150"/>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收益一</a:t>
              </a:r>
              <a:r>
                <a:rPr lang="en-US" altLang="zh-CN" sz="4800">
                  <a:solidFill>
                    <a:schemeClr val="tx1">
                      <a:lumMod val="65000"/>
                      <a:lumOff val="35000"/>
                    </a:schemeClr>
                  </a:solidFill>
                  <a:latin typeface="GeosansLight" panose="02000603020000020003" pitchFamily="2" charset="0"/>
                  <a:sym typeface="+mn-ea"/>
                </a:rPr>
                <a:t>tag</a:t>
              </a:r>
              <a:r>
                <a:rPr lang="zh-CN" altLang="en-US" sz="4800">
                  <a:solidFill>
                    <a:schemeClr val="tx1">
                      <a:lumMod val="65000"/>
                      <a:lumOff val="35000"/>
                    </a:schemeClr>
                  </a:solidFill>
                  <a:latin typeface="GeosansLight" panose="02000603020000020003" pitchFamily="2" charset="0"/>
                  <a:sym typeface="+mn-ea"/>
                </a:rPr>
                <a:t>功能</a:t>
              </a:r>
              <a:r>
                <a:rPr lang="en-US" altLang="zh-CN" sz="4800">
                  <a:solidFill>
                    <a:schemeClr val="tx1">
                      <a:lumMod val="65000"/>
                      <a:lumOff val="35000"/>
                    </a:schemeClr>
                  </a:solidFill>
                  <a:latin typeface="GeosansLight" panose="02000603020000020003" pitchFamily="2" charset="0"/>
                  <a:sym typeface="+mn-ea"/>
                </a:rPr>
                <a:t>(</a:t>
              </a:r>
              <a:r>
                <a:rPr lang="zh-CN" altLang="en-US" sz="4800">
                  <a:solidFill>
                    <a:schemeClr val="tx1">
                      <a:lumMod val="65000"/>
                      <a:lumOff val="35000"/>
                    </a:schemeClr>
                  </a:solidFill>
                  <a:latin typeface="GeosansLight" panose="02000603020000020003" pitchFamily="2" charset="0"/>
                  <a:sym typeface="+mn-ea"/>
                </a:rPr>
                <a:t>功能不断更新迭代</a:t>
              </a:r>
              <a:r>
                <a:rPr lang="en-US" altLang="zh-CN" sz="4800">
                  <a:solidFill>
                    <a:schemeClr val="tx1">
                      <a:lumMod val="65000"/>
                      <a:lumOff val="35000"/>
                    </a:schemeClr>
                  </a:solidFill>
                  <a:latin typeface="GeosansLight" panose="02000603020000020003" pitchFamily="2" charset="0"/>
                  <a:sym typeface="+mn-ea"/>
                </a:rPr>
                <a:t>)</a:t>
              </a:r>
              <a:endParaRPr lang="en-US" alt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01090" y="1268095"/>
            <a:ext cx="10391140" cy="368300"/>
          </a:xfrm>
          <a:prstGeom prst="rect">
            <a:avLst/>
          </a:prstGeom>
          <a:noFill/>
        </p:spPr>
        <p:txBody>
          <a:bodyPr wrap="square" rtlCol="0">
            <a:spAutoFit/>
          </a:bodyPr>
          <a:p>
            <a:r>
              <a:rPr lang="zh-CN" altLang="en-US"/>
              <a:t>新版</a:t>
            </a:r>
            <a:r>
              <a:rPr lang="en-US" altLang="zh-CN"/>
              <a:t>skywalking </a:t>
            </a:r>
            <a:r>
              <a:rPr lang="zh-CN" altLang="en-US"/>
              <a:t>增加</a:t>
            </a:r>
            <a:r>
              <a:rPr lang="en-US" altLang="zh-CN"/>
              <a:t>tag</a:t>
            </a:r>
            <a:r>
              <a:rPr lang="zh-CN" altLang="en-US"/>
              <a:t>功能，可以和公司内部</a:t>
            </a:r>
            <a:r>
              <a:rPr lang="en-US" altLang="zh-CN"/>
              <a:t>logid</a:t>
            </a:r>
            <a:r>
              <a:rPr lang="zh-CN" altLang="en-US"/>
              <a:t>串联起来</a:t>
            </a:r>
            <a:endParaRPr lang="zh-CN" altLang="en-US"/>
          </a:p>
        </p:txBody>
      </p:sp>
      <p:pic>
        <p:nvPicPr>
          <p:cNvPr id="5" name="图片 4"/>
          <p:cNvPicPr>
            <a:picLocks noChangeAspect="1"/>
          </p:cNvPicPr>
          <p:nvPr/>
        </p:nvPicPr>
        <p:blipFill>
          <a:blip r:embed="rId1"/>
          <a:stretch>
            <a:fillRect/>
          </a:stretch>
        </p:blipFill>
        <p:spPr>
          <a:xfrm>
            <a:off x="3454400" y="1941830"/>
            <a:ext cx="5283200" cy="45104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4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告警平台</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534795" y="1148715"/>
            <a:ext cx="9371330" cy="53797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skywalking </a:t>
              </a:r>
              <a:r>
                <a:rPr lang="zh-CN" altLang="en-US" sz="4800">
                  <a:solidFill>
                    <a:schemeClr val="tx1">
                      <a:lumMod val="65000"/>
                      <a:lumOff val="35000"/>
                    </a:schemeClr>
                  </a:solidFill>
                  <a:latin typeface="GeosansLight" panose="02000603020000020003" pitchFamily="2" charset="0"/>
                  <a:sym typeface="+mn-ea"/>
                </a:rPr>
                <a:t>告警接受端</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473835" y="1819275"/>
            <a:ext cx="8770620" cy="41154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íSļíďé"/>
          <p:cNvSpPr/>
          <p:nvPr/>
        </p:nvSpPr>
        <p:spPr>
          <a:xfrm>
            <a:off x="695701" y="1371600"/>
            <a:ext cx="4104000" cy="396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endParaRPr lang="zh-CN" altLang="en-US" sz="2000" b="1" i="1">
              <a:solidFill>
                <a:schemeClr val="tx1"/>
              </a:solidFill>
            </a:endParaRPr>
          </a:p>
        </p:txBody>
      </p:sp>
      <p:cxnSp>
        <p:nvCxnSpPr>
          <p:cNvPr id="18" name="直接连接符 17"/>
          <p:cNvCxnSpPr/>
          <p:nvPr/>
        </p:nvCxnSpPr>
        <p:spPr>
          <a:xfrm>
            <a:off x="6429375" y="3267870"/>
            <a:ext cx="4610100"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29375" y="4228836"/>
            <a:ext cx="4610100"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29375" y="5189803"/>
            <a:ext cx="4610100"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29375" y="2306906"/>
            <a:ext cx="4610100"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6429374" y="1545430"/>
            <a:ext cx="4352432" cy="612000"/>
            <a:chOff x="6429374" y="1545430"/>
            <a:chExt cx="4352432" cy="612000"/>
          </a:xfrm>
        </p:grpSpPr>
        <p:sp>
          <p:nvSpPr>
            <p:cNvPr id="8" name="îSlïḍè"/>
            <p:cNvSpPr/>
            <p:nvPr/>
          </p:nvSpPr>
          <p:spPr>
            <a:xfrm>
              <a:off x="6429374" y="1545430"/>
              <a:ext cx="648000" cy="612000"/>
            </a:xfrm>
            <a:prstGeom prst="diamond">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200" b="1" dirty="0">
                  <a:solidFill>
                    <a:schemeClr val="bg1"/>
                  </a:solidFill>
                </a:rPr>
                <a:t>1</a:t>
              </a:r>
              <a:endParaRPr lang="zh-CN" altLang="en-US" sz="2200" b="1" dirty="0">
                <a:solidFill>
                  <a:schemeClr val="bg1"/>
                </a:solidFill>
              </a:endParaRPr>
            </a:p>
          </p:txBody>
        </p:sp>
        <p:sp>
          <p:nvSpPr>
            <p:cNvPr id="25" name="标题 4"/>
            <p:cNvSpPr txBox="1"/>
            <p:nvPr/>
          </p:nvSpPr>
          <p:spPr>
            <a:xfrm>
              <a:off x="7182343" y="1603221"/>
              <a:ext cx="3599463"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2">
                      <a:lumMod val="10000"/>
                    </a:schemeClr>
                  </a:solidFill>
                  <a:latin typeface="微软雅黑" panose="020B0503020204020204" pitchFamily="34" charset="-122"/>
                  <a:ea typeface="微软雅黑" panose="020B0503020204020204" pitchFamily="34" charset="-122"/>
                </a:rPr>
                <a:t>   背景</a:t>
              </a:r>
              <a:endParaRPr lang="zh-CN" altLang="en-US" sz="2400"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429374" y="2506401"/>
            <a:ext cx="4352432" cy="612000"/>
            <a:chOff x="6429374" y="2506401"/>
            <a:chExt cx="4352432" cy="612000"/>
          </a:xfrm>
        </p:grpSpPr>
        <p:sp>
          <p:nvSpPr>
            <p:cNvPr id="10" name="ïşļïdê"/>
            <p:cNvSpPr/>
            <p:nvPr/>
          </p:nvSpPr>
          <p:spPr>
            <a:xfrm>
              <a:off x="6429374" y="2506401"/>
              <a:ext cx="648000" cy="612000"/>
            </a:xfrm>
            <a:prstGeom prst="diamond">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200" b="1">
                  <a:solidFill>
                    <a:schemeClr val="bg1"/>
                  </a:solidFill>
                </a:rPr>
                <a:t>2</a:t>
              </a:r>
              <a:endParaRPr lang="zh-CN" altLang="en-US" sz="2200" b="1" dirty="0">
                <a:solidFill>
                  <a:schemeClr val="bg1"/>
                </a:solidFill>
              </a:endParaRPr>
            </a:p>
          </p:txBody>
        </p:sp>
        <p:sp>
          <p:nvSpPr>
            <p:cNvPr id="26" name="标题 4"/>
            <p:cNvSpPr txBox="1"/>
            <p:nvPr/>
          </p:nvSpPr>
          <p:spPr>
            <a:xfrm>
              <a:off x="7182343" y="2575614"/>
              <a:ext cx="3599463"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2">
                      <a:lumMod val="10000"/>
                    </a:schemeClr>
                  </a:solidFill>
                  <a:latin typeface="微软雅黑" panose="020B0503020204020204" pitchFamily="34" charset="-122"/>
                  <a:ea typeface="微软雅黑" panose="020B0503020204020204" pitchFamily="34" charset="-122"/>
                </a:rPr>
                <a:t>   分布式链路解决</a:t>
              </a:r>
              <a:r>
                <a:rPr lang="zh-CN" altLang="en-US" sz="2400" b="1" dirty="0">
                  <a:solidFill>
                    <a:schemeClr val="bg2">
                      <a:lumMod val="10000"/>
                    </a:schemeClr>
                  </a:solidFill>
                  <a:latin typeface="微软雅黑" panose="020B0503020204020204" pitchFamily="34" charset="-122"/>
                  <a:ea typeface="微软雅黑" panose="020B0503020204020204" pitchFamily="34" charset="-122"/>
                </a:rPr>
                <a:t>痛点</a:t>
              </a:r>
              <a:endParaRPr lang="zh-CN" altLang="en-US" sz="2400"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77305" y="3442335"/>
            <a:ext cx="5407025" cy="612140"/>
            <a:chOff x="6429374" y="3467364"/>
            <a:chExt cx="4352432" cy="612000"/>
          </a:xfrm>
        </p:grpSpPr>
        <p:sp>
          <p:nvSpPr>
            <p:cNvPr id="12" name="iṣliḍe"/>
            <p:cNvSpPr/>
            <p:nvPr/>
          </p:nvSpPr>
          <p:spPr>
            <a:xfrm>
              <a:off x="6429374" y="3467364"/>
              <a:ext cx="648000" cy="612000"/>
            </a:xfrm>
            <a:prstGeom prst="diamond">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200" b="1">
                  <a:solidFill>
                    <a:schemeClr val="bg1"/>
                  </a:solidFill>
                </a:rPr>
                <a:t>3</a:t>
              </a:r>
              <a:endParaRPr lang="zh-CN" altLang="en-US" sz="2200" b="1" dirty="0">
                <a:solidFill>
                  <a:schemeClr val="bg1"/>
                </a:solidFill>
              </a:endParaRPr>
            </a:p>
          </p:txBody>
        </p:sp>
        <p:sp>
          <p:nvSpPr>
            <p:cNvPr id="27" name="标题 4"/>
            <p:cNvSpPr txBox="1"/>
            <p:nvPr/>
          </p:nvSpPr>
          <p:spPr>
            <a:xfrm>
              <a:off x="7182343" y="3577979"/>
              <a:ext cx="3599463"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2">
                      <a:lumMod val="10000"/>
                    </a:schemeClr>
                  </a:solidFill>
                  <a:latin typeface="微软雅黑" panose="020B0503020204020204" pitchFamily="34" charset="-122"/>
                  <a:ea typeface="微软雅黑" panose="020B0503020204020204" pitchFamily="34" charset="-122"/>
                </a:rPr>
                <a:t> 方案对比、</a:t>
              </a:r>
              <a:r>
                <a:rPr lang="en-US" altLang="zh-CN" sz="2400" b="1" dirty="0">
                  <a:solidFill>
                    <a:schemeClr val="bg2">
                      <a:lumMod val="10000"/>
                    </a:schemeClr>
                  </a:solidFill>
                  <a:latin typeface="微软雅黑" panose="020B0503020204020204" pitchFamily="34" charset="-122"/>
                  <a:ea typeface="微软雅黑" panose="020B0503020204020204" pitchFamily="34" charset="-122"/>
                </a:rPr>
                <a:t>S</a:t>
              </a:r>
              <a:r>
                <a:rPr lang="en-US" altLang="zh-CN" sz="2400" b="1" dirty="0">
                  <a:solidFill>
                    <a:schemeClr val="bg2">
                      <a:lumMod val="10000"/>
                    </a:schemeClr>
                  </a:solidFill>
                  <a:latin typeface="微软雅黑" panose="020B0503020204020204" pitchFamily="34" charset="-122"/>
                  <a:ea typeface="微软雅黑" panose="020B0503020204020204" pitchFamily="34" charset="-122"/>
                </a:rPr>
                <a:t>kyWalking</a:t>
              </a:r>
              <a:r>
                <a:rPr lang="zh-CN" altLang="en-US" sz="2400" b="1" dirty="0">
                  <a:solidFill>
                    <a:schemeClr val="bg2">
                      <a:lumMod val="10000"/>
                    </a:schemeClr>
                  </a:solidFill>
                  <a:latin typeface="微软雅黑" panose="020B0503020204020204" pitchFamily="34" charset="-122"/>
                  <a:ea typeface="微软雅黑" panose="020B0503020204020204" pitchFamily="34" charset="-122"/>
                </a:rPr>
                <a:t>介绍</a:t>
              </a:r>
              <a:endParaRPr lang="zh-CN" altLang="en-US" sz="2400"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429374" y="4460716"/>
            <a:ext cx="4352432" cy="612000"/>
            <a:chOff x="6429374" y="4428331"/>
            <a:chExt cx="4352432" cy="612000"/>
          </a:xfrm>
        </p:grpSpPr>
        <p:sp>
          <p:nvSpPr>
            <p:cNvPr id="14" name="iṧlîďé"/>
            <p:cNvSpPr/>
            <p:nvPr/>
          </p:nvSpPr>
          <p:spPr>
            <a:xfrm>
              <a:off x="6429374" y="4428331"/>
              <a:ext cx="648000" cy="612000"/>
            </a:xfrm>
            <a:prstGeom prst="diamond">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200" b="1">
                  <a:solidFill>
                    <a:schemeClr val="bg1"/>
                  </a:solidFill>
                </a:rPr>
                <a:t>4</a:t>
              </a:r>
              <a:endParaRPr lang="zh-CN" altLang="en-US" sz="2200" b="1" dirty="0">
                <a:solidFill>
                  <a:schemeClr val="bg1"/>
                </a:solidFill>
              </a:endParaRPr>
            </a:p>
          </p:txBody>
        </p:sp>
        <p:sp>
          <p:nvSpPr>
            <p:cNvPr id="28" name="标题 4"/>
            <p:cNvSpPr txBox="1"/>
            <p:nvPr/>
          </p:nvSpPr>
          <p:spPr>
            <a:xfrm>
              <a:off x="7182343" y="4472577"/>
              <a:ext cx="3599463"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2">
                      <a:lumMod val="10000"/>
                    </a:schemeClr>
                  </a:solidFill>
                  <a:latin typeface="微软雅黑" panose="020B0503020204020204" pitchFamily="34" charset="-122"/>
                  <a:ea typeface="微软雅黑" panose="020B0503020204020204" pitchFamily="34" charset="-122"/>
                </a:rPr>
                <a:t>   收益和安装使用</a:t>
              </a:r>
              <a:endParaRPr lang="zh-CN" altLang="en-US" sz="2400" b="1" dirty="0">
                <a:solidFill>
                  <a:schemeClr val="bg2">
                    <a:lumMod val="10000"/>
                  </a:schemeClr>
                </a:solidFill>
                <a:latin typeface="微软雅黑" panose="020B0503020204020204" pitchFamily="34" charset="-122"/>
                <a:ea typeface="微软雅黑" panose="020B0503020204020204" pitchFamily="34" charset="-122"/>
              </a:endParaRPr>
            </a:p>
          </p:txBody>
        </p:sp>
      </p:grpSp>
      <p:sp>
        <p:nvSpPr>
          <p:cNvPr id="30" name="ïṣ1iḋe"/>
          <p:cNvSpPr/>
          <p:nvPr/>
        </p:nvSpPr>
        <p:spPr>
          <a:xfrm>
            <a:off x="509587" y="272193"/>
            <a:ext cx="3185487" cy="923330"/>
          </a:xfrm>
          <a:prstGeom prst="rect">
            <a:avLst/>
          </a:prstGeom>
        </p:spPr>
        <p:txBody>
          <a:bodyPr wrap="square" lIns="91440" tIns="45720" rIns="91440" bIns="45720">
            <a:noAutofit/>
          </a:bodyPr>
          <a:lstStyle/>
          <a:p>
            <a:r>
              <a:rPr lang="zh-CN" altLang="en-US" sz="6000" b="1" dirty="0">
                <a:solidFill>
                  <a:srgbClr val="AC0000"/>
                </a:solidFill>
              </a:rPr>
              <a:t>目录</a:t>
            </a:r>
            <a:endParaRPr lang="zh-CN" altLang="en-US" sz="6000" b="1" dirty="0">
              <a:solidFill>
                <a:srgbClr val="AC0000"/>
              </a:solidFill>
            </a:endParaRPr>
          </a:p>
        </p:txBody>
      </p:sp>
      <p:sp>
        <p:nvSpPr>
          <p:cNvPr id="35" name="文本框 34"/>
          <p:cNvSpPr txBox="1"/>
          <p:nvPr/>
        </p:nvSpPr>
        <p:spPr>
          <a:xfrm>
            <a:off x="143442" y="410540"/>
            <a:ext cx="553998" cy="2923987"/>
          </a:xfrm>
          <a:prstGeom prst="rect">
            <a:avLst/>
          </a:prstGeom>
          <a:noFill/>
        </p:spPr>
        <p:txBody>
          <a:bodyPr vert="eaVert" wrap="square" rtlCol="0">
            <a:spAutoFit/>
          </a:bodyPr>
          <a:lstStyle/>
          <a:p>
            <a:r>
              <a:rPr lang="en-US" altLang="zh-CN" sz="2400" b="1" dirty="0">
                <a:solidFill>
                  <a:schemeClr val="bg1">
                    <a:lumMod val="65000"/>
                  </a:schemeClr>
                </a:solidFill>
                <a:ea typeface="GulimChe" panose="020B0609000101010101" pitchFamily="49" charset="-127"/>
              </a:rPr>
              <a:t>COMENTS</a:t>
            </a:r>
            <a:endParaRPr lang="zh-CN" altLang="en-US" sz="2400" b="1" dirty="0">
              <a:solidFill>
                <a:schemeClr val="bg1">
                  <a:lumMod val="65000"/>
                </a:schemeClr>
              </a:solidFill>
              <a:ea typeface="GulimChe" panose="020B0609000101010101" pitchFamily="49" charset="-127"/>
            </a:endParaRPr>
          </a:p>
        </p:txBody>
      </p:sp>
      <p:grpSp>
        <p:nvGrpSpPr>
          <p:cNvPr id="36" name="组合 35"/>
          <p:cNvGrpSpPr/>
          <p:nvPr/>
        </p:nvGrpSpPr>
        <p:grpSpPr>
          <a:xfrm>
            <a:off x="11836401" y="5863768"/>
            <a:ext cx="159657" cy="769257"/>
            <a:chOff x="11836401" y="5863768"/>
            <a:chExt cx="159657" cy="769257"/>
          </a:xfrm>
        </p:grpSpPr>
        <p:sp>
          <p:nvSpPr>
            <p:cNvPr id="38" name="椭圆 37"/>
            <p:cNvSpPr/>
            <p:nvPr/>
          </p:nvSpPr>
          <p:spPr>
            <a:xfrm>
              <a:off x="11836401" y="5863768"/>
              <a:ext cx="159657" cy="159657"/>
            </a:xfrm>
            <a:prstGeom prst="ellipse">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836401" y="6168568"/>
              <a:ext cx="159657" cy="159657"/>
            </a:xfrm>
            <a:prstGeom prst="ellipse">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836401" y="6473368"/>
              <a:ext cx="159657" cy="159657"/>
            </a:xfrm>
            <a:prstGeom prst="ellipse">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6429374" y="5410676"/>
            <a:ext cx="4404502" cy="612345"/>
            <a:chOff x="6302374" y="5062696"/>
            <a:chExt cx="4404502" cy="612345"/>
          </a:xfrm>
        </p:grpSpPr>
        <p:sp>
          <p:nvSpPr>
            <p:cNvPr id="4" name="iṧlîďé"/>
            <p:cNvSpPr/>
            <p:nvPr/>
          </p:nvSpPr>
          <p:spPr>
            <a:xfrm>
              <a:off x="6302374" y="5062696"/>
              <a:ext cx="648000" cy="612000"/>
            </a:xfrm>
            <a:prstGeom prst="diamond">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200" b="1">
                  <a:solidFill>
                    <a:schemeClr val="bg1"/>
                  </a:solidFill>
                </a:rPr>
                <a:t>5</a:t>
              </a:r>
              <a:endParaRPr lang="zh-CN" altLang="en-US" sz="2200" b="1" dirty="0">
                <a:solidFill>
                  <a:schemeClr val="bg1"/>
                </a:solidFill>
              </a:endParaRPr>
            </a:p>
          </p:txBody>
        </p:sp>
        <p:sp>
          <p:nvSpPr>
            <p:cNvPr id="5" name="标题 4"/>
            <p:cNvSpPr txBox="1"/>
            <p:nvPr/>
          </p:nvSpPr>
          <p:spPr>
            <a:xfrm>
              <a:off x="7107413" y="5201557"/>
              <a:ext cx="3599463"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2">
                      <a:lumMod val="10000"/>
                    </a:schemeClr>
                  </a:solidFill>
                  <a:latin typeface="微软雅黑" panose="020B0503020204020204" pitchFamily="34" charset="-122"/>
                  <a:ea typeface="微软雅黑" panose="020B0503020204020204" pitchFamily="34" charset="-122"/>
                </a:rPr>
                <a:t>   常见问题解答</a:t>
              </a:r>
              <a:endParaRPr lang="zh-CN" altLang="en-US" sz="2400" b="1" dirty="0">
                <a:solidFill>
                  <a:schemeClr val="bg2">
                    <a:lumMod val="10000"/>
                  </a:schemeClr>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1"/>
          <a:stretch>
            <a:fillRect/>
          </a:stretch>
        </p:blipFill>
        <p:spPr>
          <a:xfrm>
            <a:off x="1029335" y="2506345"/>
            <a:ext cx="3436620" cy="32524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grpId="0" nodeType="afterEffect">
                                  <p:stCondLst>
                                    <p:cond delay="0"/>
                                  </p:stCondLst>
                                  <p:iterate type="lt">
                                    <p:tmPct val="10000"/>
                                  </p:iterate>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anim calcmode="lin" valueType="num">
                                      <p:cBhvr>
                                        <p:cTn id="18" dur="500" fill="hold"/>
                                        <p:tgtEl>
                                          <p:spTgt spid="35"/>
                                        </p:tgtEl>
                                        <p:attrNameLst>
                                          <p:attrName>ppt_x</p:attrName>
                                        </p:attrNameLst>
                                      </p:cBhvr>
                                      <p:tavLst>
                                        <p:tav tm="0">
                                          <p:val>
                                            <p:strVal val="#ppt_x"/>
                                          </p:val>
                                        </p:tav>
                                        <p:tav tm="100000">
                                          <p:val>
                                            <p:strVal val="#ppt_x"/>
                                          </p:val>
                                        </p:tav>
                                      </p:tavLst>
                                    </p:anim>
                                    <p:anim calcmode="lin" valueType="num">
                                      <p:cBhvr>
                                        <p:cTn id="19" dur="500" fill="hold"/>
                                        <p:tgtEl>
                                          <p:spTgt spid="35"/>
                                        </p:tgtEl>
                                        <p:attrNameLst>
                                          <p:attrName>ppt_y</p:attrName>
                                        </p:attrNameLst>
                                      </p:cBhvr>
                                      <p:tavLst>
                                        <p:tav tm="0">
                                          <p:val>
                                            <p:strVal val="#ppt_y-.1"/>
                                          </p:val>
                                        </p:tav>
                                        <p:tav tm="100000">
                                          <p:val>
                                            <p:strVal val="#ppt_y"/>
                                          </p:val>
                                        </p:tav>
                                      </p:tavLst>
                                    </p:anim>
                                  </p:childTnLst>
                                </p:cTn>
                              </p:par>
                            </p:childTnLst>
                          </p:cTn>
                        </p:par>
                        <p:par>
                          <p:cTn id="20" fill="hold">
                            <p:stCondLst>
                              <p:cond delay="2299"/>
                            </p:stCondLst>
                            <p:childTnLst>
                              <p:par>
                                <p:cTn id="21" presetID="42"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1000" fill="hold"/>
                                        <p:tgtEl>
                                          <p:spTgt spid="36"/>
                                        </p:tgtEl>
                                        <p:attrNameLst>
                                          <p:attrName>ppt_y</p:attrName>
                                        </p:attrNameLst>
                                      </p:cBhvr>
                                      <p:tavLst>
                                        <p:tav tm="0">
                                          <p:val>
                                            <p:strVal val="#ppt_y+.1"/>
                                          </p:val>
                                        </p:tav>
                                        <p:tav tm="100000">
                                          <p:val>
                                            <p:strVal val="#ppt_y"/>
                                          </p:val>
                                        </p:tav>
                                      </p:tavLst>
                                    </p:anim>
                                  </p:childTnLst>
                                </p:cTn>
                              </p:par>
                            </p:childTnLst>
                          </p:cTn>
                        </p:par>
                        <p:par>
                          <p:cTn id="26" fill="hold">
                            <p:stCondLst>
                              <p:cond delay="3299"/>
                            </p:stCondLst>
                            <p:childTnLst>
                              <p:par>
                                <p:cTn id="27" presetID="53" presetClass="entr" presetSubtype="16"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53" presetClass="entr" presetSubtype="16"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53" presetClass="entr" presetSubtype="16"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childTnLst>
                          </p:cTn>
                        </p:par>
                        <p:par>
                          <p:cTn id="47" fill="hold">
                            <p:stCondLst>
                              <p:cond delay="3799"/>
                            </p:stCondLst>
                            <p:childTnLst>
                              <p:par>
                                <p:cTn id="48" presetID="21" presetClass="entr" presetSubtype="2"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heel(2)">
                                      <p:cBhvr>
                                        <p:cTn id="50" dur="1000"/>
                                        <p:tgtEl>
                                          <p:spTgt spid="46"/>
                                        </p:tgtEl>
                                      </p:cBhvr>
                                    </p:animEffect>
                                  </p:childTnLst>
                                </p:cTn>
                              </p:par>
                            </p:childTnLst>
                          </p:cTn>
                        </p:par>
                        <p:par>
                          <p:cTn id="51" fill="hold">
                            <p:stCondLst>
                              <p:cond delay="4799"/>
                            </p:stCondLst>
                            <p:childTnLst>
                              <p:par>
                                <p:cTn id="52" presetID="21" presetClass="entr" presetSubtype="2"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heel(2)">
                                      <p:cBhvr>
                                        <p:cTn id="54" dur="1000"/>
                                        <p:tgtEl>
                                          <p:spTgt spid="42"/>
                                        </p:tgtEl>
                                      </p:cBhvr>
                                    </p:animEffect>
                                  </p:childTnLst>
                                </p:cTn>
                              </p:par>
                            </p:childTnLst>
                          </p:cTn>
                        </p:par>
                        <p:par>
                          <p:cTn id="55" fill="hold">
                            <p:stCondLst>
                              <p:cond delay="5799"/>
                            </p:stCondLst>
                            <p:childTnLst>
                              <p:par>
                                <p:cTn id="56" presetID="21" presetClass="entr" presetSubtype="2"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heel(2)">
                                      <p:cBhvr>
                                        <p:cTn id="58" dur="1000"/>
                                        <p:tgtEl>
                                          <p:spTgt spid="43"/>
                                        </p:tgtEl>
                                      </p:cBhvr>
                                    </p:animEffect>
                                  </p:childTnLst>
                                </p:cTn>
                              </p:par>
                            </p:childTnLst>
                          </p:cTn>
                        </p:par>
                        <p:par>
                          <p:cTn id="59" fill="hold">
                            <p:stCondLst>
                              <p:cond delay="6799"/>
                            </p:stCondLst>
                            <p:childTnLst>
                              <p:par>
                                <p:cTn id="60" presetID="21" presetClass="entr" presetSubtype="2"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heel(2)">
                                      <p:cBhvr>
                                        <p:cTn id="62" dur="1000"/>
                                        <p:tgtEl>
                                          <p:spTgt spid="44"/>
                                        </p:tgtEl>
                                      </p:cBhvr>
                                    </p:animEffect>
                                  </p:childTnLst>
                                </p:cTn>
                              </p:par>
                            </p:childTnLst>
                          </p:cTn>
                        </p:par>
                        <p:par>
                          <p:cTn id="63" fill="hold">
                            <p:stCondLst>
                              <p:cond delay="7799"/>
                            </p:stCondLst>
                            <p:childTnLst>
                              <p:par>
                                <p:cTn id="64" presetID="21" presetClass="entr" presetSubtype="2"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heel(2)">
                                      <p:cBhvr>
                                        <p:cTn id="6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6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 </a:t>
              </a:r>
              <a:r>
                <a:rPr lang="zh-CN" altLang="en-US" sz="4800">
                  <a:solidFill>
                    <a:schemeClr val="tx1">
                      <a:lumMod val="65000"/>
                      <a:lumOff val="35000"/>
                    </a:schemeClr>
                  </a:solidFill>
                  <a:latin typeface="GeosansLight" panose="02000603020000020003" pitchFamily="2" charset="0"/>
                  <a:sym typeface="+mn-ea"/>
                </a:rPr>
                <a:t>代码</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02640" y="1466850"/>
            <a:ext cx="10586085" cy="43656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0"/>
            <a:ext cx="7802880" cy="1073150"/>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4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 </a:t>
              </a:r>
              <a:r>
                <a:rPr lang="zh-CN" altLang="en-US" sz="4800">
                  <a:solidFill>
                    <a:schemeClr val="tx1">
                      <a:lumMod val="65000"/>
                      <a:lumOff val="35000"/>
                    </a:schemeClr>
                  </a:solidFill>
                  <a:latin typeface="GeosansLight" panose="02000603020000020003" pitchFamily="2" charset="0"/>
                  <a:sym typeface="+mn-ea"/>
                </a:rPr>
                <a:t>工作中遇到的问题解决之后顺便提交给了开源社区</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1"/>
            </p:custDataLst>
          </p:nvPr>
        </p:nvPicPr>
        <p:blipFill>
          <a:blip r:embed="rId2"/>
          <a:stretch>
            <a:fillRect/>
          </a:stretch>
        </p:blipFill>
        <p:spPr>
          <a:xfrm>
            <a:off x="6096000" y="2036445"/>
            <a:ext cx="5867400" cy="378079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93675" y="2101215"/>
            <a:ext cx="5778500" cy="3716020"/>
          </a:xfrm>
          <a:prstGeom prst="rect">
            <a:avLst/>
          </a:prstGeom>
        </p:spPr>
      </p:pic>
      <p:sp>
        <p:nvSpPr>
          <p:cNvPr id="7" name="文本框 6"/>
          <p:cNvSpPr txBox="1"/>
          <p:nvPr/>
        </p:nvSpPr>
        <p:spPr>
          <a:xfrm>
            <a:off x="1682750" y="5842000"/>
            <a:ext cx="10160000" cy="922020"/>
          </a:xfrm>
          <a:prstGeom prst="rect">
            <a:avLst/>
          </a:prstGeom>
          <a:noFill/>
        </p:spPr>
        <p:txBody>
          <a:bodyPr wrap="square" rtlCol="0">
            <a:spAutoFit/>
          </a:bodyPr>
          <a:p>
            <a:r>
              <a:rPr lang="zh-CN" altLang="en-US"/>
              <a:t>https://www.bilibili.com/read/cv6621424</a:t>
            </a:r>
            <a:endParaRPr lang="zh-CN" altLang="en-US"/>
          </a:p>
          <a:p>
            <a:r>
              <a:rPr lang="zh-CN" altLang="en-US">
                <a:sym typeface="+mn-ea"/>
              </a:rPr>
              <a:t>https://twitter.com/ASFSkyWalking/status/1258289792074125312</a:t>
            </a:r>
            <a:endParaRPr lang="zh-CN" altLang="en-US"/>
          </a:p>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8995" y="0"/>
            <a:ext cx="7802880" cy="1073150"/>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6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 </a:t>
              </a:r>
              <a:r>
                <a:rPr lang="zh-CN" altLang="en-US" sz="4800">
                  <a:solidFill>
                    <a:schemeClr val="tx1">
                      <a:lumMod val="65000"/>
                      <a:lumOff val="35000"/>
                    </a:schemeClr>
                  </a:solidFill>
                  <a:latin typeface="GeosansLight" panose="02000603020000020003" pitchFamily="2" charset="0"/>
                  <a:sym typeface="+mn-ea"/>
                </a:rPr>
                <a:t>混了</a:t>
              </a:r>
              <a:r>
                <a:rPr lang="en-US" altLang="zh-CN" sz="4800">
                  <a:solidFill>
                    <a:schemeClr val="tx1">
                      <a:lumMod val="65000"/>
                      <a:lumOff val="35000"/>
                    </a:schemeClr>
                  </a:solidFill>
                  <a:latin typeface="GeosansLight" panose="02000603020000020003" pitchFamily="2" charset="0"/>
                  <a:sym typeface="+mn-ea"/>
                </a:rPr>
                <a:t>10</a:t>
              </a:r>
              <a:r>
                <a:rPr lang="zh-CN" altLang="en-US" sz="4800">
                  <a:solidFill>
                    <a:schemeClr val="tx1">
                      <a:lumMod val="65000"/>
                      <a:lumOff val="35000"/>
                    </a:schemeClr>
                  </a:solidFill>
                  <a:latin typeface="GeosansLight" panose="02000603020000020003" pitchFamily="2" charset="0"/>
                  <a:sym typeface="+mn-ea"/>
                </a:rPr>
                <a:t>个小</a:t>
              </a:r>
              <a:r>
                <a:rPr lang="en-US" altLang="zh-CN" sz="4800">
                  <a:solidFill>
                    <a:schemeClr val="tx1">
                      <a:lumMod val="65000"/>
                      <a:lumOff val="35000"/>
                    </a:schemeClr>
                  </a:solidFill>
                  <a:latin typeface="GeosansLight" panose="02000603020000020003" pitchFamily="2" charset="0"/>
                  <a:sym typeface="+mn-ea"/>
                </a:rPr>
                <a:t>pr</a:t>
              </a:r>
              <a:endParaRPr lang="en-US" alt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473075" y="1644650"/>
            <a:ext cx="10928350" cy="48837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1368" y="834188"/>
            <a:ext cx="3801979" cy="2486526"/>
          </a:xfrm>
          <a:prstGeom prst="rect">
            <a:avLst/>
          </a:prstGeom>
          <a:noFill/>
          <a:ln w="28575">
            <a:solidFill>
              <a:srgbClr val="A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36169" y="1138988"/>
            <a:ext cx="3160295" cy="2310063"/>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06189" y="1192193"/>
            <a:ext cx="2117558" cy="1630045"/>
          </a:xfrm>
          <a:prstGeom prst="rect">
            <a:avLst/>
          </a:prstGeom>
          <a:noFill/>
        </p:spPr>
        <p:txBody>
          <a:bodyPr wrap="square" rtlCol="0">
            <a:spAutoFit/>
          </a:bodyPr>
          <a:lstStyle/>
          <a:p>
            <a:r>
              <a:rPr lang="en-US" altLang="zh-CN" sz="10000" dirty="0">
                <a:solidFill>
                  <a:schemeClr val="bg1"/>
                </a:solidFill>
              </a:rPr>
              <a:t>05</a:t>
            </a:r>
            <a:endParaRPr lang="zh-CN" altLang="en-US" sz="100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497" b="40819"/>
          <a:stretch>
            <a:fillRect/>
          </a:stretch>
        </p:blipFill>
        <p:spPr>
          <a:xfrm>
            <a:off x="1524879" y="2823409"/>
            <a:ext cx="9142242" cy="2310063"/>
          </a:xfrm>
          <a:prstGeom prst="rect">
            <a:avLst/>
          </a:prstGeom>
        </p:spPr>
      </p:pic>
      <p:sp>
        <p:nvSpPr>
          <p:cNvPr id="2" name="矩形 1"/>
          <p:cNvSpPr/>
          <p:nvPr/>
        </p:nvSpPr>
        <p:spPr>
          <a:xfrm>
            <a:off x="0" y="2823408"/>
            <a:ext cx="12192000" cy="2310063"/>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2056765" y="4086225"/>
            <a:ext cx="10226675" cy="473710"/>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600" b="1" dirty="0">
                <a:solidFill>
                  <a:schemeClr val="bg2">
                    <a:lumMod val="10000"/>
                  </a:schemeClr>
                </a:solidFill>
                <a:latin typeface="微软雅黑" panose="020B0503020204020204" pitchFamily="34" charset="-122"/>
                <a:ea typeface="微软雅黑" panose="020B0503020204020204" pitchFamily="34" charset="-122"/>
              </a:rPr>
              <a:t>   常见问题和解答</a:t>
            </a:r>
            <a:endParaRPr lang="en-US" altLang="zh-CN" sz="6600" b="1"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14:presetBounceEnd="6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6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4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 </a:t>
              </a:r>
              <a:r>
                <a:rPr lang="zh-CN" altLang="en-US" sz="4800">
                  <a:solidFill>
                    <a:schemeClr val="tx1">
                      <a:lumMod val="65000"/>
                      <a:lumOff val="35000"/>
                    </a:schemeClr>
                  </a:solidFill>
                  <a:latin typeface="GeosansLight" panose="02000603020000020003" pitchFamily="2" charset="0"/>
                  <a:sym typeface="+mn-ea"/>
                </a:rPr>
                <a:t>常见问题和解答</a:t>
              </a:r>
              <a:r>
                <a:rPr lang="en-US" altLang="zh-CN" sz="4800">
                  <a:solidFill>
                    <a:schemeClr val="tx1">
                      <a:lumMod val="65000"/>
                      <a:lumOff val="35000"/>
                    </a:schemeClr>
                  </a:solidFill>
                  <a:latin typeface="GeosansLight" panose="02000603020000020003" pitchFamily="2" charset="0"/>
                  <a:sym typeface="+mn-ea"/>
                </a:rPr>
                <a:t>(</a:t>
              </a:r>
              <a:r>
                <a:rPr lang="zh-CN" altLang="en-US" sz="4800">
                  <a:solidFill>
                    <a:schemeClr val="tx1">
                      <a:lumMod val="65000"/>
                      <a:lumOff val="35000"/>
                    </a:schemeClr>
                  </a:solidFill>
                  <a:latin typeface="GeosansLight" panose="02000603020000020003" pitchFamily="2" charset="0"/>
                  <a:sym typeface="+mn-ea"/>
                </a:rPr>
                <a:t>上</a:t>
              </a:r>
              <a:r>
                <a:rPr lang="en-US" altLang="zh-CN" sz="4800">
                  <a:solidFill>
                    <a:schemeClr val="tx1">
                      <a:lumMod val="65000"/>
                      <a:lumOff val="35000"/>
                    </a:schemeClr>
                  </a:solidFill>
                  <a:latin typeface="GeosansLight" panose="02000603020000020003" pitchFamily="2" charset="0"/>
                  <a:sym typeface="+mn-ea"/>
                </a:rPr>
                <a:t>)</a:t>
              </a:r>
              <a:endParaRPr lang="en-US" alt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085850" y="1476375"/>
            <a:ext cx="9371330" cy="5354320"/>
          </a:xfrm>
          <a:prstGeom prst="rect">
            <a:avLst/>
          </a:prstGeom>
          <a:noFill/>
        </p:spPr>
        <p:txBody>
          <a:bodyPr wrap="square" rtlCol="0">
            <a:spAutoFit/>
          </a:bodyPr>
          <a:p>
            <a:r>
              <a:rPr lang="en-US" altLang="zh-CN">
                <a:sym typeface="+mn-ea"/>
              </a:rPr>
              <a:t>1</a:t>
            </a:r>
            <a:r>
              <a:rPr lang="zh-CN" altLang="en-US">
                <a:sym typeface="+mn-ea"/>
              </a:rPr>
              <a:t>：</a:t>
            </a:r>
            <a:r>
              <a:rPr lang="en-US" altLang="zh-CN">
                <a:sym typeface="+mn-ea"/>
              </a:rPr>
              <a:t>skywalking</a:t>
            </a:r>
            <a:r>
              <a:rPr lang="zh-CN" altLang="en-US">
                <a:sym typeface="+mn-ea"/>
              </a:rPr>
              <a:t>是否支持</a:t>
            </a:r>
            <a:r>
              <a:rPr lang="en-US" altLang="zh-CN">
                <a:sym typeface="+mn-ea"/>
              </a:rPr>
              <a:t>微服务</a:t>
            </a:r>
            <a:r>
              <a:rPr lang="zh-CN" altLang="en-US">
                <a:sym typeface="+mn-ea"/>
              </a:rPr>
              <a:t>的架构？</a:t>
            </a:r>
            <a:endParaRPr lang="zh-CN" altLang="en-US"/>
          </a:p>
          <a:p>
            <a:r>
              <a:rPr lang="zh-CN" altLang="en-US">
                <a:sym typeface="+mn-ea"/>
              </a:rPr>
              <a:t>答：单体应用、传统微服务应用、服务网格都支持</a:t>
            </a:r>
            <a:endParaRPr lang="en-US" altLang="zh-CN"/>
          </a:p>
          <a:p>
            <a:r>
              <a:rPr lang="en-US" altLang="zh-CN">
                <a:sym typeface="+mn-ea"/>
              </a:rPr>
              <a:t>2</a:t>
            </a:r>
            <a:r>
              <a:rPr lang="zh-CN" altLang="en-US">
                <a:sym typeface="+mn-ea"/>
              </a:rPr>
              <a:t>：是否占用业务资源</a:t>
            </a:r>
            <a:endParaRPr lang="zh-CN" altLang="en-US"/>
          </a:p>
          <a:p>
            <a:r>
              <a:rPr lang="zh-CN" altLang="en-US">
                <a:sym typeface="+mn-ea"/>
              </a:rPr>
              <a:t>占用</a:t>
            </a:r>
            <a:r>
              <a:rPr lang="en-US" altLang="zh-CN">
                <a:sym typeface="+mn-ea"/>
              </a:rPr>
              <a:t>cpu</a:t>
            </a:r>
            <a:r>
              <a:rPr lang="zh-CN" altLang="en-US">
                <a:sym typeface="+mn-ea"/>
              </a:rPr>
              <a:t>资源一般</a:t>
            </a:r>
            <a:r>
              <a:rPr lang="en-US" altLang="zh-CN">
                <a:sym typeface="+mn-ea"/>
              </a:rPr>
              <a:t>5%</a:t>
            </a:r>
            <a:r>
              <a:rPr lang="zh-CN" altLang="en-US">
                <a:sym typeface="+mn-ea"/>
              </a:rPr>
              <a:t>，</a:t>
            </a:r>
            <a:r>
              <a:rPr lang="zh-CN" altLang="en-US">
                <a:sym typeface="+mn-ea"/>
              </a:rPr>
              <a:t>大部分在</a:t>
            </a:r>
            <a:r>
              <a:rPr lang="en-US" altLang="zh-CN">
                <a:sym typeface="+mn-ea"/>
              </a:rPr>
              <a:t>10%</a:t>
            </a:r>
            <a:r>
              <a:rPr lang="zh-CN" altLang="en-US">
                <a:sym typeface="+mn-ea"/>
              </a:rPr>
              <a:t>以下，还可以通过修改采样比例来节省资源</a:t>
            </a:r>
            <a:endParaRPr lang="en-US" altLang="zh-CN"/>
          </a:p>
          <a:p>
            <a:r>
              <a:rPr lang="en-US" altLang="zh-CN">
                <a:sym typeface="+mn-ea"/>
              </a:rPr>
              <a:t>3</a:t>
            </a:r>
            <a:r>
              <a:rPr lang="zh-CN" altLang="en-US">
                <a:sym typeface="+mn-ea"/>
              </a:rPr>
              <a:t>：是否适合小型系统（资源占用小）和极大型系统</a:t>
            </a:r>
            <a:r>
              <a:rPr lang="en-US" altLang="zh-CN">
                <a:sym typeface="+mn-ea"/>
              </a:rPr>
              <a:t>(</a:t>
            </a:r>
            <a:r>
              <a:rPr lang="zh-CN" altLang="en-US">
                <a:sym typeface="+mn-ea"/>
              </a:rPr>
              <a:t>海量数据</a:t>
            </a:r>
            <a:r>
              <a:rPr lang="en-US" altLang="zh-CN">
                <a:sym typeface="+mn-ea"/>
              </a:rPr>
              <a:t>)</a:t>
            </a:r>
            <a:r>
              <a:rPr lang="zh-CN" altLang="en-US">
                <a:sym typeface="+mn-ea"/>
              </a:rPr>
              <a:t>？</a:t>
            </a:r>
            <a:endParaRPr lang="zh-CN" altLang="en-US"/>
          </a:p>
          <a:p>
            <a:r>
              <a:rPr lang="zh-CN" altLang="en-US">
                <a:sym typeface="+mn-ea"/>
              </a:rPr>
              <a:t>答：小型系统、中型系统、及大型系统都适合，</a:t>
            </a:r>
            <a:r>
              <a:rPr lang="en-US" altLang="zh-CN">
                <a:sym typeface="+mn-ea"/>
              </a:rPr>
              <a:t>skywalking</a:t>
            </a:r>
            <a:r>
              <a:rPr lang="zh-CN" altLang="en-US">
                <a:sym typeface="+mn-ea"/>
              </a:rPr>
              <a:t>有多种组件根据自己业务情况灵活可选</a:t>
            </a:r>
            <a:endParaRPr lang="en-US" altLang="zh-CN"/>
          </a:p>
          <a:p>
            <a:r>
              <a:rPr lang="en-US" altLang="zh-CN">
                <a:sym typeface="+mn-ea"/>
              </a:rPr>
              <a:t>4</a:t>
            </a:r>
            <a:r>
              <a:rPr lang="zh-CN" altLang="en-US">
                <a:sym typeface="+mn-ea"/>
              </a:rPr>
              <a:t>：是否占用过多的</a:t>
            </a:r>
            <a:r>
              <a:rPr lang="zh-CN" altLang="en-US">
                <a:sym typeface="+mn-ea"/>
              </a:rPr>
              <a:t>服务器</a:t>
            </a:r>
            <a:r>
              <a:rPr lang="zh-CN" altLang="en-US">
                <a:sym typeface="+mn-ea"/>
              </a:rPr>
              <a:t>成本？</a:t>
            </a:r>
            <a:endParaRPr lang="zh-CN" altLang="en-US"/>
          </a:p>
          <a:p>
            <a:r>
              <a:rPr lang="zh-CN" altLang="en-US">
                <a:sym typeface="+mn-ea"/>
              </a:rPr>
              <a:t>答：不会占用过多成本，服务、</a:t>
            </a:r>
            <a:r>
              <a:rPr lang="en-US" altLang="zh-CN">
                <a:sym typeface="+mn-ea"/>
              </a:rPr>
              <a:t>oap server</a:t>
            </a:r>
            <a:r>
              <a:rPr lang="zh-CN" altLang="en-US">
                <a:sym typeface="+mn-ea"/>
              </a:rPr>
              <a:t>、</a:t>
            </a:r>
            <a:r>
              <a:rPr lang="en-US" altLang="zh-CN">
                <a:sym typeface="+mn-ea"/>
              </a:rPr>
              <a:t>es</a:t>
            </a:r>
            <a:r>
              <a:rPr lang="zh-CN" altLang="en-US">
                <a:sym typeface="+mn-ea"/>
              </a:rPr>
              <a:t>配比约</a:t>
            </a:r>
            <a:r>
              <a:rPr lang="en-US" altLang="zh-CN">
                <a:sym typeface="+mn-ea"/>
              </a:rPr>
              <a:t>15:1:1</a:t>
            </a:r>
            <a:r>
              <a:rPr lang="zh-CN" altLang="en-US">
                <a:sym typeface="+mn-ea"/>
              </a:rPr>
              <a:t> ，单台</a:t>
            </a:r>
            <a:r>
              <a:rPr lang="en-US" altLang="zh-CN">
                <a:sym typeface="+mn-ea"/>
              </a:rPr>
              <a:t>server </a:t>
            </a:r>
            <a:r>
              <a:rPr lang="zh-CN" altLang="en-US">
                <a:sym typeface="+mn-ea"/>
              </a:rPr>
              <a:t>能承受</a:t>
            </a:r>
            <a:r>
              <a:rPr lang="en-US" altLang="zh-CN">
                <a:sym typeface="+mn-ea"/>
              </a:rPr>
              <a:t>1</a:t>
            </a:r>
            <a:r>
              <a:rPr lang="zh-CN" altLang="en-US">
                <a:sym typeface="+mn-ea"/>
              </a:rPr>
              <a:t>万</a:t>
            </a:r>
            <a:r>
              <a:rPr lang="en-US" altLang="zh-CN">
                <a:sym typeface="+mn-ea"/>
              </a:rPr>
              <a:t>TPS</a:t>
            </a:r>
            <a:r>
              <a:rPr lang="zh-CN" altLang="en-US">
                <a:sym typeface="+mn-ea"/>
              </a:rPr>
              <a:t>，线上数据保留</a:t>
            </a:r>
            <a:r>
              <a:rPr lang="en-US" altLang="zh-CN">
                <a:sym typeface="+mn-ea"/>
              </a:rPr>
              <a:t>7</a:t>
            </a:r>
            <a:r>
              <a:rPr lang="zh-CN" altLang="en-US">
                <a:sym typeface="+mn-ea"/>
              </a:rPr>
              <a:t>天</a:t>
            </a:r>
            <a:endParaRPr lang="zh-CN" altLang="en-US"/>
          </a:p>
          <a:p>
            <a:r>
              <a:rPr lang="en-US" altLang="zh-CN">
                <a:sym typeface="+mn-ea"/>
              </a:rPr>
              <a:t>5</a:t>
            </a:r>
            <a:r>
              <a:rPr lang="zh-CN" altLang="en-US">
                <a:sym typeface="+mn-ea"/>
              </a:rPr>
              <a:t>：什么样的业务能接入？</a:t>
            </a:r>
            <a:endParaRPr lang="zh-CN" altLang="en-US"/>
          </a:p>
          <a:p>
            <a:r>
              <a:rPr lang="zh-CN" altLang="en-US">
                <a:sym typeface="+mn-ea"/>
              </a:rPr>
              <a:t>答：</a:t>
            </a:r>
            <a:r>
              <a:rPr lang="en-US" altLang="zh-CN">
                <a:sym typeface="+mn-ea"/>
              </a:rPr>
              <a:t>php</a:t>
            </a:r>
            <a:r>
              <a:rPr lang="zh-CN" altLang="en-US">
                <a:sym typeface="+mn-ea"/>
              </a:rPr>
              <a:t>、</a:t>
            </a:r>
            <a:r>
              <a:rPr lang="en-US" altLang="zh-CN">
                <a:sym typeface="+mn-ea"/>
              </a:rPr>
              <a:t>java</a:t>
            </a:r>
            <a:r>
              <a:rPr lang="zh-CN" altLang="en-US">
                <a:sym typeface="+mn-ea"/>
              </a:rPr>
              <a:t>、</a:t>
            </a:r>
            <a:r>
              <a:rPr lang="en-US" altLang="zh-CN">
                <a:sym typeface="+mn-ea"/>
              </a:rPr>
              <a:t>go</a:t>
            </a:r>
            <a:r>
              <a:rPr lang="zh-CN" altLang="en-US">
                <a:sym typeface="+mn-ea"/>
              </a:rPr>
              <a:t>（基础库制作中）、</a:t>
            </a:r>
            <a:r>
              <a:rPr lang="en-US" altLang="zh-CN">
                <a:sym typeface="+mn-ea"/>
              </a:rPr>
              <a:t>.net</a:t>
            </a:r>
            <a:r>
              <a:rPr lang="zh-CN" altLang="en-US">
                <a:sym typeface="+mn-ea"/>
              </a:rPr>
              <a:t>、</a:t>
            </a:r>
            <a:r>
              <a:rPr lang="en-US" altLang="zh-CN">
                <a:sym typeface="+mn-ea"/>
              </a:rPr>
              <a:t>lua</a:t>
            </a:r>
            <a:r>
              <a:rPr lang="zh-CN" altLang="en-US">
                <a:sym typeface="+mn-ea"/>
              </a:rPr>
              <a:t>、Python、NodeJS都可以接入，按照对应文档接入，有的个别自己封装的组件会出现兼容异常需单独处理</a:t>
            </a:r>
            <a:r>
              <a:rPr lang="en-US" altLang="zh-CN">
                <a:sym typeface="+mn-ea"/>
              </a:rPr>
              <a:t>(</a:t>
            </a:r>
            <a:r>
              <a:rPr lang="zh-CN" altLang="en-US">
                <a:sym typeface="+mn-ea"/>
              </a:rPr>
              <a:t>比如说</a:t>
            </a:r>
            <a:r>
              <a:rPr lang="en-US" altLang="zh-CN">
                <a:sym typeface="+mn-ea"/>
              </a:rPr>
              <a:t>mi-grpc)</a:t>
            </a:r>
            <a:r>
              <a:rPr lang="zh-CN" altLang="en-US">
                <a:sym typeface="+mn-ea"/>
              </a:rPr>
              <a:t>，接入前需要在公共</a:t>
            </a:r>
            <a:r>
              <a:rPr lang="en-US" altLang="zh-CN">
                <a:sym typeface="+mn-ea"/>
              </a:rPr>
              <a:t>skywalking</a:t>
            </a:r>
            <a:r>
              <a:rPr lang="zh-CN" altLang="en-US">
                <a:sym typeface="+mn-ea"/>
              </a:rPr>
              <a:t>测试环境，测试通过可以上线</a:t>
            </a:r>
            <a:endParaRPr lang="zh-CN" altLang="en-US">
              <a:sym typeface="+mn-ea"/>
            </a:endParaRPr>
          </a:p>
          <a:p>
            <a:r>
              <a:rPr lang="en-US" altLang="zh-CN">
                <a:sym typeface="+mn-ea"/>
              </a:rPr>
              <a:t>6</a:t>
            </a:r>
            <a:r>
              <a:rPr lang="zh-CN" altLang="en-US">
                <a:sym typeface="+mn-ea"/>
              </a:rPr>
              <a:t>：</a:t>
            </a:r>
            <a:r>
              <a:rPr lang="en-US" altLang="zh-CN">
                <a:sym typeface="+mn-ea"/>
              </a:rPr>
              <a:t>skywalking </a:t>
            </a:r>
            <a:r>
              <a:rPr lang="zh-CN" altLang="en-US">
                <a:sym typeface="+mn-ea"/>
              </a:rPr>
              <a:t>线上是否经会出现故障？</a:t>
            </a:r>
            <a:endParaRPr lang="zh-CN" altLang="en-US">
              <a:sym typeface="+mn-ea"/>
            </a:endParaRPr>
          </a:p>
          <a:p>
            <a:r>
              <a:rPr lang="zh-CN" altLang="en-US">
                <a:sym typeface="+mn-ea"/>
              </a:rPr>
              <a:t>偶尔会出现一些故障，大部分是</a:t>
            </a:r>
            <a:r>
              <a:rPr lang="en-US" altLang="zh-CN">
                <a:sym typeface="+mn-ea"/>
              </a:rPr>
              <a:t>es</a:t>
            </a:r>
            <a:r>
              <a:rPr lang="zh-CN" altLang="en-US">
                <a:sym typeface="+mn-ea"/>
              </a:rPr>
              <a:t>的故障，需要对</a:t>
            </a:r>
            <a:r>
              <a:rPr lang="en-US" altLang="zh-CN">
                <a:sym typeface="+mn-ea"/>
              </a:rPr>
              <a:t>skywalking es</a:t>
            </a:r>
            <a:r>
              <a:rPr lang="zh-CN" altLang="en-US">
                <a:sym typeface="+mn-ea"/>
              </a:rPr>
              <a:t>参数和</a:t>
            </a:r>
            <a:r>
              <a:rPr lang="en-US" altLang="zh-CN">
                <a:sym typeface="+mn-ea"/>
              </a:rPr>
              <a:t>es</a:t>
            </a:r>
            <a:r>
              <a:rPr lang="zh-CN" altLang="en-US">
                <a:sym typeface="+mn-ea"/>
              </a:rPr>
              <a:t>本身进行调优优化，这些原因可能是流量激增导致写入瓶颈、索引和分片数过多、</a:t>
            </a:r>
            <a:r>
              <a:rPr lang="en-US" altLang="zh-CN">
                <a:sym typeface="+mn-ea"/>
              </a:rPr>
              <a:t>skywalking </a:t>
            </a:r>
            <a:r>
              <a:rPr lang="zh-CN" altLang="en-US">
                <a:sym typeface="+mn-ea"/>
              </a:rPr>
              <a:t>本身参数配置不正常导致</a:t>
            </a:r>
            <a:endParaRPr lang="zh-CN" altLang="en-US">
              <a:sym typeface="+mn-ea"/>
            </a:endParaRPr>
          </a:p>
          <a:p>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4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 </a:t>
              </a:r>
              <a:r>
                <a:rPr lang="zh-CN" altLang="en-US" sz="4800">
                  <a:solidFill>
                    <a:schemeClr val="tx1">
                      <a:lumMod val="65000"/>
                      <a:lumOff val="35000"/>
                    </a:schemeClr>
                  </a:solidFill>
                  <a:latin typeface="GeosansLight" panose="02000603020000020003" pitchFamily="2" charset="0"/>
                  <a:sym typeface="+mn-ea"/>
                </a:rPr>
                <a:t>常见问题和解答</a:t>
              </a:r>
              <a:r>
                <a:rPr lang="en-US" altLang="zh-CN" sz="4800">
                  <a:solidFill>
                    <a:schemeClr val="tx1">
                      <a:lumMod val="65000"/>
                      <a:lumOff val="35000"/>
                    </a:schemeClr>
                  </a:solidFill>
                  <a:latin typeface="GeosansLight" panose="02000603020000020003" pitchFamily="2" charset="0"/>
                  <a:sym typeface="+mn-ea"/>
                </a:rPr>
                <a:t>(</a:t>
              </a:r>
              <a:r>
                <a:rPr lang="zh-CN" altLang="en-US" sz="4800">
                  <a:solidFill>
                    <a:schemeClr val="tx1">
                      <a:lumMod val="65000"/>
                      <a:lumOff val="35000"/>
                    </a:schemeClr>
                  </a:solidFill>
                  <a:latin typeface="GeosansLight" panose="02000603020000020003" pitchFamily="2" charset="0"/>
                  <a:sym typeface="+mn-ea"/>
                </a:rPr>
                <a:t>下</a:t>
              </a:r>
              <a:r>
                <a:rPr lang="en-US" altLang="zh-CN" sz="4800">
                  <a:solidFill>
                    <a:schemeClr val="tx1">
                      <a:lumMod val="65000"/>
                      <a:lumOff val="35000"/>
                    </a:schemeClr>
                  </a:solidFill>
                  <a:latin typeface="GeosansLight" panose="02000603020000020003" pitchFamily="2" charset="0"/>
                  <a:sym typeface="+mn-ea"/>
                </a:rPr>
                <a:t>)</a:t>
              </a:r>
              <a:endParaRPr lang="en-US" altLang="zh-CN"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218565" y="1476375"/>
            <a:ext cx="9371330" cy="1753235"/>
          </a:xfrm>
          <a:prstGeom prst="rect">
            <a:avLst/>
          </a:prstGeom>
          <a:noFill/>
        </p:spPr>
        <p:txBody>
          <a:bodyPr wrap="square" rtlCol="0">
            <a:spAutoFit/>
          </a:bodyPr>
          <a:p>
            <a:r>
              <a:rPr lang="en-US" altLang="zh-CN"/>
              <a:t>7</a:t>
            </a:r>
            <a:r>
              <a:rPr lang="zh-CN" altLang="en-US"/>
              <a:t>：</a:t>
            </a:r>
            <a:r>
              <a:rPr lang="en-US" altLang="zh-CN"/>
              <a:t>skywalking </a:t>
            </a:r>
            <a:r>
              <a:rPr lang="zh-CN" altLang="en-US"/>
              <a:t>不严格遵守opentracing协议是不主流的吗？给学习研究带来难度吗？</a:t>
            </a:r>
            <a:endParaRPr lang="zh-CN" altLang="en-US"/>
          </a:p>
          <a:p>
            <a:r>
              <a:rPr lang="zh-CN" altLang="en-US"/>
              <a:t>答：</a:t>
            </a:r>
            <a:r>
              <a:rPr lang="zh-CN" altLang="en-US">
                <a:sym typeface="+mn-ea"/>
              </a:rPr>
              <a:t>个人认为</a:t>
            </a:r>
            <a:r>
              <a:rPr lang="zh-CN" altLang="en-US"/>
              <a:t>谁流行谁强大谁就是标准，</a:t>
            </a:r>
            <a:r>
              <a:rPr lang="en-US" altLang="zh-CN"/>
              <a:t>skywalking </a:t>
            </a:r>
            <a:r>
              <a:rPr lang="zh-CN" altLang="en-US"/>
              <a:t>有</a:t>
            </a:r>
            <a:r>
              <a:rPr lang="zh-CN" altLang="en-US"/>
              <a:t>官方社区文档资料、</a:t>
            </a:r>
            <a:r>
              <a:rPr lang="en-US" altLang="zh-CN"/>
              <a:t>qq</a:t>
            </a:r>
            <a:r>
              <a:rPr lang="zh-CN" altLang="en-US"/>
              <a:t>群、图书有丰富的学习资料</a:t>
            </a:r>
            <a:endParaRPr lang="zh-CN" altLang="en-US"/>
          </a:p>
          <a:p>
            <a:r>
              <a:rPr lang="en-US" altLang="zh-CN"/>
              <a:t>8</a:t>
            </a:r>
            <a:r>
              <a:rPr lang="zh-CN" altLang="en-US"/>
              <a:t>：</a:t>
            </a:r>
            <a:r>
              <a:rPr lang="en-US" altLang="zh-CN"/>
              <a:t>apache skywalking </a:t>
            </a:r>
            <a:r>
              <a:rPr lang="zh-CN" altLang="en-US"/>
              <a:t>文档目前大部分都是英文这个和爱国不爱国有关系吗？</a:t>
            </a:r>
            <a:endParaRPr lang="zh-CN" altLang="en-US"/>
          </a:p>
          <a:p>
            <a:r>
              <a:rPr lang="zh-CN" altLang="en-US"/>
              <a:t>答：个人认为英文是目前国际上使用最广泛的语言，为了国际化尤其是</a:t>
            </a:r>
            <a:r>
              <a:rPr lang="en-US" altLang="zh-CN"/>
              <a:t>apache</a:t>
            </a:r>
            <a:r>
              <a:rPr lang="zh-CN" altLang="en-US"/>
              <a:t>的项目使用英语也是很正常的，和爱国不爱国一点关系没有</a:t>
            </a:r>
            <a:endParaRPr lang="en-US" altLang="zh-CN"/>
          </a:p>
        </p:txBody>
      </p:sp>
      <p:sp>
        <p:nvSpPr>
          <p:cNvPr id="5" name="矩形 4"/>
          <p:cNvSpPr/>
          <p:nvPr/>
        </p:nvSpPr>
        <p:spPr>
          <a:xfrm>
            <a:off x="3519170" y="4277360"/>
            <a:ext cx="6811645" cy="7239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C00000"/>
                </a:solidFill>
              </a:rPr>
              <a:t>小插曲：经常有人吐槽的</a:t>
            </a:r>
            <a:r>
              <a:rPr lang="en-US" altLang="zh-CN">
                <a:solidFill>
                  <a:srgbClr val="C00000"/>
                </a:solidFill>
              </a:rPr>
              <a:t>skywalking</a:t>
            </a:r>
            <a:r>
              <a:rPr lang="zh-CN" altLang="en-US">
                <a:solidFill>
                  <a:srgbClr val="C00000"/>
                </a:solidFill>
              </a:rPr>
              <a:t>只能是英语，个人处事风格：多互相理解，合作、佛系、坚持，少吐槽</a:t>
            </a:r>
            <a:endParaRPr lang="zh-CN" altLang="en-US">
              <a:solidFill>
                <a:srgbClr val="C0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372058" y="2881283"/>
            <a:ext cx="3819942" cy="3647722"/>
          </a:xfrm>
          <a:prstGeom prst="ellipse">
            <a:avLst/>
          </a:prstGeom>
          <a:noFill/>
          <a:ln w="25400" cap="flat" cmpd="sng" algn="ctr">
            <a:noFill/>
            <a:prstDash val="solid"/>
          </a:ln>
          <a:effectLst/>
        </p:spPr>
        <p:txBody>
          <a:bodyPr rtlCol="0" anchor="ctr"/>
          <a:lstStyle/>
          <a:p>
            <a:pPr algn="ctr" defTabSz="1219200">
              <a:defRPr/>
            </a:pPr>
            <a:endParaRPr lang="zh-CN" altLang="en-US" sz="2400" b="1" kern="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0" name="ïš1ídé"/>
          <p:cNvGrpSpPr/>
          <p:nvPr/>
        </p:nvGrpSpPr>
        <p:grpSpPr>
          <a:xfrm>
            <a:off x="849178" y="-197"/>
            <a:ext cx="3256558" cy="1073465"/>
            <a:chOff x="2019300" y="2544507"/>
            <a:chExt cx="4648200" cy="1532194"/>
          </a:xfrm>
        </p:grpSpPr>
        <p:sp>
          <p:nvSpPr>
            <p:cNvPr id="44" name="í$ļîdê"/>
            <p:cNvSpPr/>
            <p:nvPr/>
          </p:nvSpPr>
          <p:spPr>
            <a:xfrm>
              <a:off x="2019300" y="2544507"/>
              <a:ext cx="4648200" cy="1532194"/>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š1ïde"/>
            <p:cNvSpPr txBox="1"/>
            <p:nvPr/>
          </p:nvSpPr>
          <p:spPr>
            <a:xfrm>
              <a:off x="2501674" y="2857260"/>
              <a:ext cx="3877986" cy="906687"/>
            </a:xfrm>
            <a:prstGeom prst="rect">
              <a:avLst/>
            </a:prstGeom>
            <a:solidFill>
              <a:schemeClr val="bg1"/>
            </a:solidFill>
          </p:spPr>
          <p:txBody>
            <a:bodyPr wrap="square" lIns="91440" tIns="45720" rIns="91440" bIns="45720" anchor="ctr" anchorCtr="0">
              <a:normAutofit fontScale="30000" lnSpcReduction="20000"/>
            </a:bodyPr>
            <a:lstStyle/>
            <a:p>
              <a:pPr>
                <a:lnSpc>
                  <a:spcPct val="120000"/>
                </a:lnSpc>
              </a:pPr>
              <a:r>
                <a:rPr lang="en-US" sz="4800">
                  <a:solidFill>
                    <a:schemeClr val="tx1">
                      <a:lumMod val="65000"/>
                      <a:lumOff val="35000"/>
                    </a:schemeClr>
                  </a:solidFill>
                  <a:latin typeface="GeosansLight" panose="02000603020000020003" pitchFamily="2" charset="0"/>
                  <a:sym typeface="+mn-ea"/>
                </a:rPr>
                <a:t> </a:t>
              </a:r>
              <a:r>
                <a:rPr lang="zh-CN" altLang="en-US" sz="4800">
                  <a:solidFill>
                    <a:schemeClr val="tx1">
                      <a:lumMod val="65000"/>
                      <a:lumOff val="35000"/>
                    </a:schemeClr>
                  </a:solidFill>
                  <a:latin typeface="GeosansLight" panose="02000603020000020003" pitchFamily="2" charset="0"/>
                  <a:sym typeface="+mn-ea"/>
                </a:rPr>
                <a:t>小米</a:t>
              </a:r>
              <a:r>
                <a:rPr lang="en-US" altLang="zh-CN" sz="4800">
                  <a:solidFill>
                    <a:schemeClr val="tx1">
                      <a:lumMod val="65000"/>
                      <a:lumOff val="35000"/>
                    </a:schemeClr>
                  </a:solidFill>
                  <a:latin typeface="GeosansLight" panose="02000603020000020003" pitchFamily="2" charset="0"/>
                  <a:sym typeface="+mn-ea"/>
                </a:rPr>
                <a:t>skywalking</a:t>
              </a:r>
              <a:r>
                <a:rPr lang="zh-CN" altLang="en-US" sz="4800">
                  <a:solidFill>
                    <a:schemeClr val="tx1">
                      <a:lumMod val="65000"/>
                      <a:lumOff val="35000"/>
                    </a:schemeClr>
                  </a:solidFill>
                  <a:latin typeface="GeosansLight" panose="02000603020000020003" pitchFamily="2" charset="0"/>
                  <a:sym typeface="+mn-ea"/>
                </a:rPr>
                <a:t>用户群</a:t>
              </a:r>
              <a:endParaRPr lang="zh-CN" altLang="en-US" sz="4800">
                <a:solidFill>
                  <a:schemeClr val="tx1">
                    <a:lumMod val="65000"/>
                    <a:lumOff val="35000"/>
                  </a:schemeClr>
                </a:solidFill>
                <a:latin typeface="GeosansLight" panose="02000603020000020003" pitchFamily="2" charset="0"/>
                <a:sym typeface="+mn-ea"/>
              </a:endParaRPr>
            </a:p>
          </p:txBody>
        </p:sp>
      </p:grpSp>
      <p:cxnSp>
        <p:nvCxnSpPr>
          <p:cNvPr id="4" name="直接连接符 3"/>
          <p:cNvCxnSpPr/>
          <p:nvPr/>
        </p:nvCxnSpPr>
        <p:spPr>
          <a:xfrm>
            <a:off x="0" y="73741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标注 4"/>
          <p:cNvSpPr/>
          <p:nvPr/>
        </p:nvSpPr>
        <p:spPr>
          <a:xfrm>
            <a:off x="6725920" y="2654935"/>
            <a:ext cx="3320415" cy="1412240"/>
          </a:xfrm>
          <a:prstGeom prst="wedgeRect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979920" y="2945765"/>
            <a:ext cx="2812415" cy="645160"/>
          </a:xfrm>
          <a:prstGeom prst="rect">
            <a:avLst/>
          </a:prstGeom>
          <a:noFill/>
        </p:spPr>
        <p:txBody>
          <a:bodyPr wrap="square" rtlCol="0">
            <a:spAutoFit/>
          </a:bodyPr>
          <a:p>
            <a:r>
              <a:rPr lang="zh-CN" altLang="en-US"/>
              <a:t>支持群，上线和使用中遇到的困难和</a:t>
            </a:r>
            <a:r>
              <a:rPr lang="zh-CN" altLang="en-US"/>
              <a:t>问题</a:t>
            </a:r>
            <a:endParaRPr lang="zh-CN" altLang="en-US"/>
          </a:p>
        </p:txBody>
      </p:sp>
      <p:pic>
        <p:nvPicPr>
          <p:cNvPr id="7" name="图片 6" descr="Lark20201105-174935"/>
          <p:cNvPicPr>
            <a:picLocks noChangeAspect="1"/>
          </p:cNvPicPr>
          <p:nvPr/>
        </p:nvPicPr>
        <p:blipFill>
          <a:blip r:embed="rId1"/>
          <a:stretch>
            <a:fillRect/>
          </a:stretch>
        </p:blipFill>
        <p:spPr>
          <a:xfrm>
            <a:off x="666115" y="1748790"/>
            <a:ext cx="5140325" cy="46132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nodeType="afterEffect">
                                  <p:stCondLst>
                                    <p:cond delay="0"/>
                                  </p:stCondLst>
                                  <p:childTnLst>
                                    <p:animClr clrSpc="rgb" dir="cw">
                                      <p:cBhvr override="childStyle">
                                        <p:cTn id="11" dur="250" autoRev="1" fill="remove"/>
                                        <p:tgtEl>
                                          <p:spTgt spid="4"/>
                                        </p:tgtEl>
                                        <p:attrNameLst>
                                          <p:attrName>style.color</p:attrName>
                                        </p:attrNameLst>
                                      </p:cBhvr>
                                      <p:to>
                                        <a:srgbClr val="181818"/>
                                      </p:to>
                                    </p:animClr>
                                    <p:animClr clrSpc="rgb" dir="cw">
                                      <p:cBhvr>
                                        <p:cTn id="12" dur="250" autoRev="1" fill="remove"/>
                                        <p:tgtEl>
                                          <p:spTgt spid="4"/>
                                        </p:tgtEl>
                                        <p:attrNameLst>
                                          <p:attrName>fillcolor</p:attrName>
                                        </p:attrNameLst>
                                      </p:cBhvr>
                                      <p:to>
                                        <a:srgbClr val="181818"/>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2500" y="1185877"/>
            <a:ext cx="10287000" cy="1106805"/>
          </a:xfrm>
          <a:prstGeom prst="rect">
            <a:avLst/>
          </a:prstGeom>
          <a:noFill/>
        </p:spPr>
        <p:txBody>
          <a:bodyPr wrap="square" rtlCol="0">
            <a:spAutoFit/>
          </a:bodyPr>
          <a:lstStyle/>
          <a:p>
            <a:pPr algn="ctr"/>
            <a:r>
              <a:rPr lang="zh-CN" altLang="en-US" sz="6600" b="1" dirty="0">
                <a:solidFill>
                  <a:srgbClr val="AC0000"/>
                </a:solidFill>
                <a:latin typeface="+mn-ea"/>
              </a:rPr>
              <a:t>分享完毕</a:t>
            </a:r>
            <a:endParaRPr lang="zh-CN" altLang="en-US" sz="6600" b="1" dirty="0">
              <a:solidFill>
                <a:srgbClr val="AC0000"/>
              </a:solidFill>
              <a:latin typeface="+mn-ea"/>
            </a:endParaRPr>
          </a:p>
        </p:txBody>
      </p:sp>
      <p:sp>
        <p:nvSpPr>
          <p:cNvPr id="10" name="文本框 9"/>
          <p:cNvSpPr txBox="1"/>
          <p:nvPr/>
        </p:nvSpPr>
        <p:spPr>
          <a:xfrm>
            <a:off x="1041400" y="3617764"/>
            <a:ext cx="10287000" cy="1476375"/>
          </a:xfrm>
          <a:prstGeom prst="rect">
            <a:avLst/>
          </a:prstGeom>
          <a:noFill/>
        </p:spPr>
        <p:txBody>
          <a:bodyPr wrap="square" rtlCol="0">
            <a:spAutoFit/>
          </a:bodyPr>
          <a:lstStyle/>
          <a:p>
            <a:pPr algn="ctr"/>
            <a:r>
              <a:rPr lang="zh-CN" altLang="en-US" sz="7000" b="1" dirty="0">
                <a:solidFill>
                  <a:schemeClr val="bg2">
                    <a:lumMod val="25000"/>
                  </a:schemeClr>
                </a:solidFill>
                <a:latin typeface="+mn-ea"/>
              </a:rPr>
              <a:t>感谢</a:t>
            </a:r>
            <a:endParaRPr lang="zh-CN" altLang="en-US" sz="7000" b="1" dirty="0">
              <a:solidFill>
                <a:schemeClr val="bg2">
                  <a:lumMod val="25000"/>
                </a:schemeClr>
              </a:solidFill>
              <a:latin typeface="+mn-ea"/>
            </a:endParaRPr>
          </a:p>
          <a:p>
            <a:pPr algn="ctr"/>
            <a:r>
              <a:rPr lang="zh-CN" altLang="en-US" sz="2000" b="1" dirty="0">
                <a:solidFill>
                  <a:schemeClr val="bg2">
                    <a:lumMod val="25000"/>
                  </a:schemeClr>
                </a:solidFill>
                <a:latin typeface="+mn-ea"/>
              </a:rPr>
              <a:t>祝各位朋友</a:t>
            </a:r>
            <a:r>
              <a:rPr lang="zh-CN" altLang="en-US" sz="2000" b="1" dirty="0">
                <a:solidFill>
                  <a:schemeClr val="bg2">
                    <a:lumMod val="25000"/>
                  </a:schemeClr>
                </a:solidFill>
                <a:latin typeface="+mn-ea"/>
              </a:rPr>
              <a:t>商祺、每天开心</a:t>
            </a:r>
            <a:endParaRPr lang="zh-CN" altLang="en-US" sz="2000" b="1" dirty="0">
              <a:solidFill>
                <a:schemeClr val="bg2">
                  <a:lumMod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1368" y="834188"/>
            <a:ext cx="3801979" cy="2486526"/>
          </a:xfrm>
          <a:prstGeom prst="rect">
            <a:avLst/>
          </a:prstGeom>
          <a:noFill/>
          <a:ln w="28575">
            <a:solidFill>
              <a:srgbClr val="A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36169" y="1138988"/>
            <a:ext cx="3160295" cy="2310063"/>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06189" y="1192193"/>
            <a:ext cx="2117558" cy="1631216"/>
          </a:xfrm>
          <a:prstGeom prst="rect">
            <a:avLst/>
          </a:prstGeom>
          <a:noFill/>
        </p:spPr>
        <p:txBody>
          <a:bodyPr wrap="square" rtlCol="0">
            <a:spAutoFit/>
          </a:bodyPr>
          <a:lstStyle/>
          <a:p>
            <a:r>
              <a:rPr lang="en-US" altLang="zh-CN" sz="10000" dirty="0">
                <a:solidFill>
                  <a:schemeClr val="bg1"/>
                </a:solidFill>
              </a:rPr>
              <a:t>01</a:t>
            </a:r>
            <a:endParaRPr lang="zh-CN" altLang="en-US" sz="100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497" b="40819"/>
          <a:stretch>
            <a:fillRect/>
          </a:stretch>
        </p:blipFill>
        <p:spPr>
          <a:xfrm>
            <a:off x="1524879" y="2823409"/>
            <a:ext cx="9142242" cy="2310063"/>
          </a:xfrm>
          <a:prstGeom prst="rect">
            <a:avLst/>
          </a:prstGeom>
        </p:spPr>
      </p:pic>
      <p:sp>
        <p:nvSpPr>
          <p:cNvPr id="2" name="矩形 1"/>
          <p:cNvSpPr/>
          <p:nvPr/>
        </p:nvSpPr>
        <p:spPr>
          <a:xfrm>
            <a:off x="0" y="2823408"/>
            <a:ext cx="12192000" cy="2310063"/>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4373792" y="3662604"/>
            <a:ext cx="6293025"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600" b="1" dirty="0">
                <a:solidFill>
                  <a:schemeClr val="bg2">
                    <a:lumMod val="10000"/>
                  </a:schemeClr>
                </a:solidFill>
                <a:latin typeface="微软雅黑" panose="020B0503020204020204" pitchFamily="34" charset="-122"/>
                <a:ea typeface="微软雅黑" panose="020B0503020204020204" pitchFamily="34" charset="-122"/>
              </a:rPr>
              <a:t>   </a:t>
            </a:r>
            <a:r>
              <a:rPr lang="zh-CN" altLang="en-US" sz="6600" b="1" dirty="0">
                <a:solidFill>
                  <a:schemeClr val="bg2">
                    <a:lumMod val="10000"/>
                  </a:schemeClr>
                </a:solidFill>
                <a:latin typeface="微软雅黑" panose="020B0503020204020204" pitchFamily="34" charset="-122"/>
                <a:ea typeface="微软雅黑" panose="020B0503020204020204" pitchFamily="34" charset="-122"/>
                <a:sym typeface="+mn-ea"/>
              </a:rPr>
              <a:t>背景</a:t>
            </a:r>
            <a:endParaRPr lang="en-US" altLang="zh-CN" sz="6600" b="1"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14:presetBounceEnd="6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6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p:bldP spid="2" grpId="0" animBg="1"/>
          <p:bldP spid="8" grpId="0" bldLvl="0" animBg="1"/>
          <p:bldP spid="8" grpId="1"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p:bldP spid="2" grpId="0" animBg="1"/>
          <p:bldP spid="8" grpId="0" bldLvl="0" animBg="1"/>
          <p:bldP spid="8" grpId="1" bldLvl="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31925" y="235114"/>
            <a:ext cx="2625726" cy="552450"/>
          </a:xfrm>
        </p:spPr>
        <p:txBody>
          <a:bodyPr>
            <a:normAutofit/>
          </a:bodyPr>
          <a:lstStyle/>
          <a:p>
            <a:r>
              <a:rPr lang="zh-CN" altLang="en-US" dirty="0">
                <a:latin typeface="微软雅黑" panose="020B0503020204020204" pitchFamily="34" charset="-122"/>
                <a:ea typeface="微软雅黑" panose="020B0503020204020204" pitchFamily="34" charset="-122"/>
              </a:rPr>
              <a:t>背景</a:t>
            </a:r>
            <a:endParaRPr lang="zh-CN" altLang="en-US" dirty="0">
              <a:latin typeface="微软雅黑" panose="020B0503020204020204" pitchFamily="34" charset="-122"/>
              <a:ea typeface="微软雅黑" panose="020B0503020204020204" pitchFamily="34" charset="-122"/>
            </a:endParaRPr>
          </a:p>
        </p:txBody>
      </p:sp>
      <p:sp>
        <p:nvSpPr>
          <p:cNvPr id="50" name="Text Box 25"/>
          <p:cNvSpPr txBox="1">
            <a:spLocks noChangeArrowheads="1"/>
          </p:cNvSpPr>
          <p:nvPr/>
        </p:nvSpPr>
        <p:spPr bwMode="auto">
          <a:xfrm>
            <a:off x="669925" y="2614295"/>
            <a:ext cx="11289665" cy="22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r>
              <a:rPr lang="zh-CN" sz="2000">
                <a:sym typeface="+mn-ea"/>
              </a:rPr>
              <a:t>近年</a:t>
            </a:r>
            <a:r>
              <a:rPr sz="2000">
                <a:sym typeface="+mn-ea"/>
              </a:rPr>
              <a:t>移动互联网</a:t>
            </a:r>
            <a:r>
              <a:rPr lang="zh-CN" sz="2000">
                <a:sym typeface="+mn-ea"/>
              </a:rPr>
              <a:t>、</a:t>
            </a:r>
            <a:r>
              <a:rPr sz="2000">
                <a:sym typeface="+mn-ea"/>
              </a:rPr>
              <a:t>大数据，云计算、IoT 以及工业 4.0</a:t>
            </a:r>
            <a:r>
              <a:rPr lang="zh-CN" sz="2000">
                <a:sym typeface="+mn-ea"/>
              </a:rPr>
              <a:t>、人工智能技术的大爆发</a:t>
            </a:r>
            <a:r>
              <a:rPr sz="2000">
                <a:sym typeface="+mn-ea"/>
              </a:rPr>
              <a:t> ，互联网产品</a:t>
            </a:r>
            <a:r>
              <a:rPr lang="zh-CN" sz="2000">
                <a:sym typeface="+mn-ea"/>
              </a:rPr>
              <a:t>种类越来越多</a:t>
            </a:r>
            <a:r>
              <a:rPr sz="2000">
                <a:sym typeface="+mn-ea"/>
              </a:rPr>
              <a:t>，</a:t>
            </a:r>
            <a:r>
              <a:rPr lang="zh-CN" sz="2000">
                <a:sym typeface="+mn-ea"/>
              </a:rPr>
              <a:t>用户和流量越来越多，</a:t>
            </a:r>
            <a:r>
              <a:rPr sz="2000">
                <a:sym typeface="+mn-ea"/>
              </a:rPr>
              <a:t>支撑这些产品的服务架构也</a:t>
            </a:r>
            <a:r>
              <a:rPr lang="zh-CN" sz="2000">
                <a:sym typeface="+mn-ea"/>
              </a:rPr>
              <a:t>一次次演变</a:t>
            </a:r>
            <a:r>
              <a:rPr sz="2000">
                <a:sym typeface="+mn-ea"/>
              </a:rPr>
              <a:t>，从单层架构到多层架构，从单机服务到微服务架构，再到现在兴起的中台架构</a:t>
            </a:r>
            <a:r>
              <a:rPr lang="zh-CN" sz="2000">
                <a:sym typeface="+mn-ea"/>
              </a:rPr>
              <a:t>，未来还可能会有service mesh架构， 尤其小米公司</a:t>
            </a:r>
            <a:r>
              <a:rPr lang="en-US" altLang="zh-CN" sz="2000">
                <a:sym typeface="+mn-ea"/>
              </a:rPr>
              <a:t>(</a:t>
            </a:r>
            <a:r>
              <a:rPr lang="zh-CN" altLang="en-US" sz="2000">
                <a:sym typeface="+mn-ea"/>
              </a:rPr>
              <a:t>光信息技术部就有全球</a:t>
            </a:r>
            <a:r>
              <a:rPr lang="en-US" altLang="zh-CN" sz="2000">
                <a:sym typeface="+mn-ea"/>
              </a:rPr>
              <a:t>90+</a:t>
            </a:r>
            <a:r>
              <a:rPr lang="zh-CN" altLang="en-US" sz="2000">
                <a:sym typeface="+mn-ea"/>
              </a:rPr>
              <a:t>新零售、物流、小米人、内网账号、终端零售小米之家等业务</a:t>
            </a:r>
            <a:r>
              <a:rPr lang="en-US" altLang="zh-CN" sz="2000">
                <a:sym typeface="+mn-ea"/>
              </a:rPr>
              <a:t>)</a:t>
            </a:r>
            <a:r>
              <a:rPr lang="zh-CN" sz="2000">
                <a:sym typeface="+mn-ea"/>
              </a:rPr>
              <a:t>的特殊情况基本各种技术场景都覆盖到，</a:t>
            </a:r>
            <a:r>
              <a:rPr sz="2000">
                <a:sym typeface="+mn-ea"/>
              </a:rPr>
              <a:t>混合、复杂的 IT 环境使故障定位、数据统计、性能优化等问题越来越复杂，运维人员与开发人员压力持续增大</a:t>
            </a:r>
            <a:r>
              <a:rPr lang="zh-CN" sz="2000">
                <a:sym typeface="+mn-ea"/>
              </a:rPr>
              <a:t>，</a:t>
            </a:r>
            <a:r>
              <a:rPr sz="2000">
                <a:sym typeface="+mn-ea"/>
              </a:rPr>
              <a:t>于是</a:t>
            </a:r>
            <a:r>
              <a:rPr lang="zh-CN" sz="2000">
                <a:sym typeface="+mn-ea"/>
              </a:rPr>
              <a:t>分布式链路追踪系统</a:t>
            </a:r>
            <a:r>
              <a:rPr sz="2000">
                <a:sym typeface="+mn-ea"/>
              </a:rPr>
              <a:t>应运而生，它</a:t>
            </a:r>
            <a:r>
              <a:rPr lang="zh-CN" sz="2000">
                <a:sym typeface="+mn-ea"/>
              </a:rPr>
              <a:t>可以</a:t>
            </a:r>
            <a:r>
              <a:rPr sz="2000">
                <a:sym typeface="+mn-ea"/>
              </a:rPr>
              <a:t>很好地解决这一难题。</a:t>
            </a:r>
            <a:endParaRPr lang="zh-CN" altLang="en-US" sz="2000" b="1">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4239260" y="4670425"/>
            <a:ext cx="4159885" cy="1616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1368" y="834188"/>
            <a:ext cx="3801979" cy="2486526"/>
          </a:xfrm>
          <a:prstGeom prst="rect">
            <a:avLst/>
          </a:prstGeom>
          <a:noFill/>
          <a:ln w="28575">
            <a:solidFill>
              <a:srgbClr val="A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36169" y="1138988"/>
            <a:ext cx="3160295" cy="2310063"/>
          </a:xfrm>
          <a:prstGeom prst="rect">
            <a:avLst/>
          </a:prstGeom>
          <a:gradFill>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06189" y="1192193"/>
            <a:ext cx="2117558" cy="1631216"/>
          </a:xfrm>
          <a:prstGeom prst="rect">
            <a:avLst/>
          </a:prstGeom>
          <a:noFill/>
        </p:spPr>
        <p:txBody>
          <a:bodyPr wrap="square" rtlCol="0">
            <a:spAutoFit/>
          </a:bodyPr>
          <a:lstStyle/>
          <a:p>
            <a:r>
              <a:rPr lang="en-US" altLang="zh-CN" sz="10000" dirty="0">
                <a:solidFill>
                  <a:schemeClr val="bg1"/>
                </a:solidFill>
              </a:rPr>
              <a:t>02</a:t>
            </a:r>
            <a:endParaRPr lang="zh-CN" altLang="en-US" sz="100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497" b="40819"/>
          <a:stretch>
            <a:fillRect/>
          </a:stretch>
        </p:blipFill>
        <p:spPr>
          <a:xfrm>
            <a:off x="1524879" y="2823409"/>
            <a:ext cx="9142242" cy="2310063"/>
          </a:xfrm>
          <a:prstGeom prst="rect">
            <a:avLst/>
          </a:prstGeom>
        </p:spPr>
      </p:pic>
      <p:sp>
        <p:nvSpPr>
          <p:cNvPr id="2" name="矩形 1"/>
          <p:cNvSpPr/>
          <p:nvPr/>
        </p:nvSpPr>
        <p:spPr>
          <a:xfrm>
            <a:off x="0" y="2823408"/>
            <a:ext cx="12192000" cy="2486527"/>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2949487" y="3540049"/>
            <a:ext cx="6293025" cy="473484"/>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600" b="1" dirty="0">
                <a:solidFill>
                  <a:schemeClr val="bg2">
                    <a:lumMod val="10000"/>
                  </a:schemeClr>
                </a:solidFill>
                <a:latin typeface="微软雅黑" panose="020B0503020204020204" pitchFamily="34" charset="-122"/>
                <a:ea typeface="微软雅黑" panose="020B0503020204020204" pitchFamily="34" charset="-122"/>
              </a:rPr>
              <a:t>   业务面临痛点</a:t>
            </a:r>
            <a:endParaRPr lang="en-US" altLang="zh-CN" sz="6600" b="1"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14:presetBounceEnd="6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6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p:bldP spid="2" grpId="0" animBg="1"/>
          <p:bldP spid="8" grpId="0"/>
          <p:bldP spid="8"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p:bldP spid="2" grpId="0" animBg="1"/>
          <p:bldP spid="8" grpId="0"/>
          <p:bldP spid="8"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7055" y="2231390"/>
            <a:ext cx="9462135" cy="1568450"/>
          </a:xfrm>
          <a:prstGeom prst="rect">
            <a:avLst/>
          </a:prstGeom>
          <a:noFill/>
        </p:spPr>
        <p:txBody>
          <a:bodyPr wrap="square" rtlCol="0">
            <a:spAutoFit/>
          </a:bodyPr>
          <a:lstStyle/>
          <a:p>
            <a:pPr marL="0" lvl="0" indent="0" eaLnBrk="1" hangingPunct="1">
              <a:lnSpc>
                <a:spcPct val="150000"/>
              </a:lnSpc>
              <a:spcBef>
                <a:spcPct val="0"/>
              </a:spcBef>
              <a:buFont typeface="Arial" panose="020B0604020202020204" pitchFamily="34" charset="0"/>
              <a:buNone/>
            </a:pPr>
            <a:r>
              <a:rPr lang="en-US" altLang="zh-CN" sz="1600" dirty="0">
                <a:ea typeface="微软雅黑" panose="020B0503020204020204" pitchFamily="34" charset="-122"/>
                <a:sym typeface="+mn-ea"/>
              </a:rPr>
              <a:t>1</a:t>
            </a:r>
            <a:r>
              <a:rPr lang="zh-CN" altLang="en-US" sz="1600" dirty="0">
                <a:ea typeface="微软雅黑" panose="020B0503020204020204" pitchFamily="34" charset="-122"/>
                <a:sym typeface="+mn-ea"/>
              </a:rPr>
              <a:t>：应用访问慢了到底是哪个节点哪个端点导致慢了</a:t>
            </a:r>
            <a:endParaRPr lang="en-US" sz="1600" dirty="0">
              <a:ea typeface="微软雅黑" panose="020B0503020204020204" pitchFamily="34" charset="-122"/>
              <a:sym typeface="+mn-ea"/>
            </a:endParaRPr>
          </a:p>
          <a:p>
            <a:pPr marL="0" lvl="0" indent="0" eaLnBrk="1" hangingPunct="1">
              <a:lnSpc>
                <a:spcPct val="150000"/>
              </a:lnSpc>
              <a:spcBef>
                <a:spcPct val="0"/>
              </a:spcBef>
              <a:buFont typeface="Arial" panose="020B0604020202020204" pitchFamily="34" charset="0"/>
              <a:buNone/>
            </a:pPr>
            <a:r>
              <a:rPr lang="en-US" altLang="zh-CN" sz="1600" dirty="0">
                <a:ea typeface="微软雅黑" panose="020B0503020204020204" pitchFamily="34" charset="-122"/>
                <a:sym typeface="+mn-ea"/>
              </a:rPr>
              <a:t>2</a:t>
            </a:r>
            <a:r>
              <a:rPr lang="zh-CN" altLang="en-US" sz="1600" dirty="0">
                <a:ea typeface="微软雅黑" panose="020B0503020204020204" pitchFamily="34" charset="-122"/>
                <a:sym typeface="+mn-ea"/>
              </a:rPr>
              <a:t>：服务器雪崩问题，会导致整个应用瘫痪，灾难性后果</a:t>
            </a:r>
            <a:endParaRPr lang="zh-CN" altLang="en-US" sz="1600" dirty="0">
              <a:ea typeface="微软雅黑" panose="020B0503020204020204" pitchFamily="34" charset="-122"/>
              <a:sym typeface="+mn-ea"/>
            </a:endParaRPr>
          </a:p>
          <a:p>
            <a:pPr marL="0" lvl="0" indent="0" eaLnBrk="1" hangingPunct="1">
              <a:lnSpc>
                <a:spcPct val="150000"/>
              </a:lnSpc>
              <a:spcBef>
                <a:spcPct val="0"/>
              </a:spcBef>
              <a:buFont typeface="Arial" panose="020B0604020202020204" pitchFamily="34" charset="0"/>
              <a:buNone/>
            </a:pPr>
            <a:r>
              <a:rPr lang="en-US" altLang="zh-CN" sz="1600" dirty="0">
                <a:ea typeface="微软雅黑" panose="020B0503020204020204" pitchFamily="34" charset="-122"/>
                <a:sym typeface="+mn-ea"/>
              </a:rPr>
              <a:t>3</a:t>
            </a:r>
            <a:r>
              <a:rPr lang="zh-CN" altLang="en-US" sz="1600" dirty="0">
                <a:ea typeface="微软雅黑" panose="020B0503020204020204" pitchFamily="34" charset="-122"/>
                <a:sym typeface="+mn-ea"/>
              </a:rPr>
              <a:t>：古怪的各种异常错误，如何捕捉到以及如何定位解决问题</a:t>
            </a:r>
            <a:endParaRPr lang="zh-CN" altLang="en-US" sz="1600" dirty="0">
              <a:ea typeface="微软雅黑" panose="020B0503020204020204" pitchFamily="34" charset="-122"/>
              <a:sym typeface="+mn-ea"/>
            </a:endParaRPr>
          </a:p>
          <a:p>
            <a:pPr marL="0" lvl="0" indent="0" eaLnBrk="1" hangingPunct="1">
              <a:lnSpc>
                <a:spcPct val="150000"/>
              </a:lnSpc>
              <a:spcBef>
                <a:spcPct val="0"/>
              </a:spcBef>
              <a:buFont typeface="Arial" panose="020B0604020202020204" pitchFamily="34" charset="0"/>
              <a:buNone/>
            </a:pPr>
            <a:r>
              <a:rPr lang="en-US" altLang="zh-CN" sz="1600" dirty="0">
                <a:ea typeface="微软雅黑" panose="020B0503020204020204" pitchFamily="34" charset="-122"/>
                <a:sym typeface="+mn-ea"/>
              </a:rPr>
              <a:t>4</a:t>
            </a:r>
            <a:r>
              <a:rPr lang="zh-CN" altLang="en-US" sz="1600" dirty="0">
                <a:ea typeface="微软雅黑" panose="020B0503020204020204" pitchFamily="34" charset="-122"/>
                <a:sym typeface="+mn-ea"/>
              </a:rPr>
              <a:t>：未来可能发生的其他应用故障是否在一定程度上预测？</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775460" y="1666875"/>
            <a:ext cx="3034665" cy="910590"/>
          </a:xfrm>
          <a:prstGeom prst="rect">
            <a:avLst/>
          </a:prstGeom>
          <a:noFill/>
        </p:spPr>
        <p:txBody>
          <a:bodyPr wrap="square" rtlCol="0">
            <a:spAutoFit/>
          </a:bodyPr>
          <a:lstStyle/>
          <a:p>
            <a:pPr algn="r"/>
            <a:r>
              <a:rPr lang="zh-CN" altLang="en-US" sz="2660" dirty="0">
                <a:ea typeface="微软雅黑" panose="020B0503020204020204" pitchFamily="34" charset="-122"/>
                <a:sym typeface="+mn-ea"/>
              </a:rPr>
              <a:t>故障举例：</a:t>
            </a:r>
            <a:endParaRPr lang="en-US" sz="2660" dirty="0">
              <a:ea typeface="微软雅黑" panose="020B0503020204020204" pitchFamily="34" charset="-122"/>
              <a:sym typeface="+mn-ea"/>
            </a:endParaRPr>
          </a:p>
          <a:p>
            <a:pPr algn="r"/>
            <a:endParaRPr lang="zh-CN" altLang="en-US" sz="2665"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5" name="标题 2"/>
          <p:cNvSpPr>
            <a:spLocks noGrp="1"/>
          </p:cNvSpPr>
          <p:nvPr>
            <p:ph type="title"/>
          </p:nvPr>
        </p:nvSpPr>
        <p:spPr>
          <a:xfrm>
            <a:off x="137795" y="234950"/>
            <a:ext cx="6232525" cy="552450"/>
          </a:xfrm>
        </p:spPr>
        <p:txBody>
          <a:bodyPr>
            <a:normAutofit fontScale="90000"/>
          </a:bodyPr>
          <a:lstStyle/>
          <a:p>
            <a:r>
              <a:rPr lang="zh-CN" altLang="en-US">
                <a:solidFill>
                  <a:schemeClr val="tx1">
                    <a:lumMod val="65000"/>
                    <a:lumOff val="35000"/>
                  </a:schemeClr>
                </a:solidFill>
                <a:latin typeface="GeosansLight" panose="02000603020000020003" pitchFamily="2" charset="0"/>
                <a:sym typeface="+mn-ea"/>
              </a:rPr>
              <a:t>复杂的分布式架构下网站运行故障性能分析</a:t>
            </a:r>
            <a:endParaRPr lang="zh-CN" altLang="en-US" dirty="0">
              <a:latin typeface="微软雅黑" panose="020B0503020204020204" pitchFamily="34" charset="-122"/>
              <a:ea typeface="微软雅黑" panose="020B0503020204020204" pitchFamily="34" charset="-122"/>
            </a:endParaRPr>
          </a:p>
        </p:txBody>
      </p:sp>
      <p:sp>
        <p:nvSpPr>
          <p:cNvPr id="3" name="圆角矩形标注 2"/>
          <p:cNvSpPr/>
          <p:nvPr/>
        </p:nvSpPr>
        <p:spPr>
          <a:xfrm>
            <a:off x="6003925" y="1327150"/>
            <a:ext cx="3748405" cy="97853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这些问题需要分布式链路追踪系统直接或者间接排查</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8051800" y="3963035"/>
            <a:ext cx="3447415" cy="2105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699"/>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1368" y="834188"/>
            <a:ext cx="3801979" cy="2486526"/>
          </a:xfrm>
          <a:prstGeom prst="rect">
            <a:avLst/>
          </a:prstGeom>
          <a:noFill/>
          <a:ln w="28575">
            <a:solidFill>
              <a:srgbClr val="A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36169" y="1138988"/>
            <a:ext cx="3160295" cy="2310063"/>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06189" y="1192193"/>
            <a:ext cx="2117558" cy="1630045"/>
          </a:xfrm>
          <a:prstGeom prst="rect">
            <a:avLst/>
          </a:prstGeom>
          <a:noFill/>
        </p:spPr>
        <p:txBody>
          <a:bodyPr wrap="square" rtlCol="0">
            <a:spAutoFit/>
          </a:bodyPr>
          <a:lstStyle/>
          <a:p>
            <a:r>
              <a:rPr lang="en-US" altLang="zh-CN" sz="10000" dirty="0">
                <a:solidFill>
                  <a:schemeClr val="bg1"/>
                </a:solidFill>
              </a:rPr>
              <a:t>03</a:t>
            </a:r>
            <a:endParaRPr lang="zh-CN" altLang="en-US" sz="100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25497" b="40819"/>
          <a:stretch>
            <a:fillRect/>
          </a:stretch>
        </p:blipFill>
        <p:spPr>
          <a:xfrm>
            <a:off x="1524879" y="2823409"/>
            <a:ext cx="9142242" cy="2310063"/>
          </a:xfrm>
          <a:prstGeom prst="rect">
            <a:avLst/>
          </a:prstGeom>
        </p:spPr>
      </p:pic>
      <p:sp>
        <p:nvSpPr>
          <p:cNvPr id="2" name="矩形 1"/>
          <p:cNvSpPr/>
          <p:nvPr/>
        </p:nvSpPr>
        <p:spPr>
          <a:xfrm>
            <a:off x="0" y="2823408"/>
            <a:ext cx="12192000" cy="2310063"/>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73025" y="3662680"/>
            <a:ext cx="12587605" cy="473710"/>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600" b="1" dirty="0">
                <a:solidFill>
                  <a:schemeClr val="bg2">
                    <a:lumMod val="10000"/>
                  </a:schemeClr>
                </a:solidFill>
                <a:latin typeface="微软雅黑" panose="020B0503020204020204" pitchFamily="34" charset="-122"/>
                <a:ea typeface="微软雅黑" panose="020B0503020204020204" pitchFamily="34" charset="-122"/>
              </a:rPr>
              <a:t>   分布式链路介绍、方案对比</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14:presetBounceEnd="6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6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iterate type="lt">
                                        <p:tmPct val="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7" presetClass="emph" presetSubtype="0" fill="remove" grpId="1" nodeType="afterEffect">
                                      <p:stCondLst>
                                        <p:cond delay="0"/>
                                      </p:stCondLst>
                                      <p:iterate type="lt">
                                        <p:tmPct val="10000"/>
                                      </p:iterate>
                                      <p:childTnLst>
                                        <p:animClr clrSpc="rgb" dir="cw">
                                          <p:cBhvr override="childStyle">
                                            <p:cTn id="34" dur="250" autoRev="1" fill="remove"/>
                                            <p:tgtEl>
                                              <p:spTgt spid="8"/>
                                            </p:tgtEl>
                                            <p:attrNameLst>
                                              <p:attrName>style.color</p:attrName>
                                            </p:attrNameLst>
                                          </p:cBhvr>
                                          <p:to>
                                            <a:schemeClr val="accent1"/>
                                          </p:to>
                                        </p:animClr>
                                        <p:animClr clrSpc="rgb" dir="cw">
                                          <p:cBhvr>
                                            <p:cTn id="35" dur="250" autoRev="1" fill="remove"/>
                                            <p:tgtEl>
                                              <p:spTgt spid="8"/>
                                            </p:tgtEl>
                                            <p:attrNameLst>
                                              <p:attrName>fillcolor</p:attrName>
                                            </p:attrNameLst>
                                          </p:cBhvr>
                                          <p:to>
                                            <a:schemeClr val="accent1"/>
                                          </p:to>
                                        </p:animClr>
                                        <p:set>
                                          <p:cBhvr>
                                            <p:cTn id="36" dur="250" autoRev="1" fill="remove"/>
                                            <p:tgtEl>
                                              <p:spTgt spid="8"/>
                                            </p:tgtEl>
                                            <p:attrNameLst>
                                              <p:attrName>fill.type</p:attrName>
                                            </p:attrNameLst>
                                          </p:cBhvr>
                                          <p:to>
                                            <p:strVal val="solid"/>
                                          </p:to>
                                        </p:set>
                                        <p:set>
                                          <p:cBhvr>
                                            <p:cTn id="37"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5" grpId="0"/>
          <p:bldP spid="2" grpId="0" bldLvl="0" animBg="1"/>
          <p:bldP spid="8" grpId="0" bldLvl="0" animBg="1"/>
          <p:bldP spid="8" grpId="1" bldLvl="0" animBg="1"/>
        </p:bldLst>
      </p:timing>
    </mc:Fallback>
  </mc:AlternateContent>
</p:sld>
</file>

<file path=ppt/tags/tag1.xml><?xml version="1.0" encoding="utf-8"?>
<p:tagLst xmlns:p="http://schemas.openxmlformats.org/presentationml/2006/main">
  <p:tag name="KSO_WM_UNIT_PLACING_PICTURE_USER_VIEWPORT" val="{&quot;height&quot;:4230,&quot;width&quot;:6650}"/>
</p:tagLst>
</file>

<file path=ppt/tags/tag2.xml><?xml version="1.0" encoding="utf-8"?>
<p:tagLst xmlns:p="http://schemas.openxmlformats.org/presentationml/2006/main">
  <p:tag name="KSO_WM_UNIT_TABLE_BEAUTIFY" val="smartTable{44f81c2f-b3a2-47ce-9724-4a14b6c1b20b}"/>
</p:tagLst>
</file>

<file path=ppt/tags/tag3.xml><?xml version="1.0" encoding="utf-8"?>
<p:tagLst xmlns:p="http://schemas.openxmlformats.org/presentationml/2006/main">
  <p:tag name="KSO_WM_UNIT_TABLE_BEAUTIFY" val="smartTable{74a4a8b0-9225-491d-9ffe-4f12abb6e17d}"/>
</p:tagLst>
</file>

<file path=ppt/tags/tag4.xml><?xml version="1.0" encoding="utf-8"?>
<p:tagLst xmlns:p="http://schemas.openxmlformats.org/presentationml/2006/main">
  <p:tag name="KSO_WM_UNIT_PLACING_PICTURE_USER_VIEWPORT" val="{&quot;height&quot;:8310,&quot;width&quot;:11540}"/>
</p:tagLst>
</file>

<file path=ppt/tags/tag5.xml><?xml version="1.0" encoding="utf-8"?>
<p:tagLst xmlns:p="http://schemas.openxmlformats.org/presentationml/2006/main">
  <p:tag name="REFSHAPE" val="1223807628"/>
</p:tagLst>
</file>

<file path=ppt/tags/tag6.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fa22a004-816b-405f-98f3-75c6fceb51cf"/>
  <p:tag name="ISPRING_PRESENTATION_TITLE" val="2019红色大气简约公司述职报告动态PPT模板"/>
  <p:tag name="ISPRING_FIRST_PUBLISH" val="1"/>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0.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1.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2.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3.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4.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5.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6.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7.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8.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19.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0.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1.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2.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3.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4.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5.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6.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7.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8.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29.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0.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1.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2.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3.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4.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5.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6.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7.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8.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39.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8.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ppt/theme/themeOverride9.xml><?xml version="1.0" encoding="utf-8"?>
<a:themeOverride xmlns:a="http://schemas.openxmlformats.org/drawingml/2006/main">
  <a:clrScheme name="房利美">
    <a:dk1>
      <a:srgbClr val="000000"/>
    </a:dk1>
    <a:lt1>
      <a:srgbClr val="FFFFFF"/>
    </a:lt1>
    <a:dk2>
      <a:srgbClr val="768395"/>
    </a:dk2>
    <a:lt2>
      <a:srgbClr val="F0F0F0"/>
    </a:lt2>
    <a:accent1>
      <a:srgbClr val="C8050E"/>
    </a:accent1>
    <a:accent2>
      <a:srgbClr val="FC0F17"/>
    </a:accent2>
    <a:accent3>
      <a:srgbClr val="FC7376"/>
    </a:accent3>
    <a:accent4>
      <a:srgbClr val="595959"/>
    </a:accent4>
    <a:accent5>
      <a:srgbClr val="838383"/>
    </a:accent5>
    <a:accent6>
      <a:srgbClr val="C7C7C7"/>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5269</Words>
  <Application>WPS 演示</Application>
  <PresentationFormat>宽屏</PresentationFormat>
  <Paragraphs>453</Paragraphs>
  <Slides>47</Slides>
  <Notes>44</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Arial</vt:lpstr>
      <vt:lpstr>宋体</vt:lpstr>
      <vt:lpstr>Wingdings</vt:lpstr>
      <vt:lpstr>微软雅黑</vt:lpstr>
      <vt:lpstr>Agency FB</vt:lpstr>
      <vt:lpstr>Trebuchet MS</vt:lpstr>
      <vt:lpstr>GeosansLight</vt:lpstr>
      <vt:lpstr>Segoe Print</vt:lpstr>
      <vt:lpstr>GulimChe</vt:lpstr>
      <vt:lpstr>Malgun Gothic</vt:lpstr>
      <vt:lpstr>Open Sans</vt:lpstr>
      <vt:lpstr>Arial Unicode MS</vt:lpstr>
      <vt:lpstr>Calibri</vt:lpstr>
      <vt:lpstr>主题5</vt:lpstr>
      <vt:lpstr>PowerPoint 演示文稿</vt:lpstr>
      <vt:lpstr>PowerPoint 演示文稿</vt:lpstr>
      <vt:lpstr>PowerPoint 演示文稿</vt:lpstr>
      <vt:lpstr>PowerPoint 演示文稿</vt:lpstr>
      <vt:lpstr>PowerPoint 演示文稿</vt:lpstr>
      <vt:lpstr>背景</vt:lpstr>
      <vt:lpstr>PowerPoint 演示文稿</vt:lpstr>
      <vt:lpstr>复杂的分布式架构下网站运行故障性能分析</vt:lpstr>
      <vt:lpstr>PowerPoint 演示文稿</vt:lpstr>
      <vt:lpstr>分布式链路追踪系统介绍</vt:lpstr>
      <vt:lpstr>能排查出的问题</vt:lpstr>
      <vt:lpstr>常见的产品功能</vt:lpstr>
      <vt:lpstr>通用全链路监控涉及技术原理</vt:lpstr>
      <vt:lpstr>从应用间调用来看全链路监控</vt:lpstr>
      <vt:lpstr>大型网站间链路调用</vt:lpstr>
      <vt:lpstr>全链路监控系统通用架构</vt:lpstr>
      <vt:lpstr>PowerPoint 演示文稿</vt:lpstr>
      <vt:lpstr>各方案比较(一)</vt:lpstr>
      <vt:lpstr>各方案比较(二)</vt:lpstr>
      <vt:lpstr>小米的业务特点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2019红色大气简约公司述职报告动态PPT模板</dc:title>
  <dc:creator>后青春 孙纬玲</dc:creator>
  <cp:lastModifiedBy>大熊</cp:lastModifiedBy>
  <cp:revision>773</cp:revision>
  <cp:lastPrinted>2018-12-02T16:00:00Z</cp:lastPrinted>
  <dcterms:created xsi:type="dcterms:W3CDTF">2018-12-02T16:00:00Z</dcterms:created>
  <dcterms:modified xsi:type="dcterms:W3CDTF">2020-11-06T09:50:16Z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2052-11.1.0.9999</vt:lpwstr>
  </property>
</Properties>
</file>